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tags/tag7.xml" ContentType="application/vnd.openxmlformats-officedocument.presentationml.tags+xml"/>
  <Override PartName="/ppt/notesSlides/notesSlide1.xml" ContentType="application/vnd.openxmlformats-officedocument.presentationml.notesSlide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5" r:id="rId4"/>
  </p:sldMasterIdLst>
  <p:notesMasterIdLst>
    <p:notesMasterId r:id="rId33"/>
  </p:notesMasterIdLst>
  <p:handoutMasterIdLst>
    <p:handoutMasterId r:id="rId34"/>
  </p:handoutMasterIdLst>
  <p:sldIdLst>
    <p:sldId id="256" r:id="rId5"/>
    <p:sldId id="258" r:id="rId6"/>
    <p:sldId id="307" r:id="rId7"/>
    <p:sldId id="308" r:id="rId8"/>
    <p:sldId id="311" r:id="rId9"/>
    <p:sldId id="310" r:id="rId10"/>
    <p:sldId id="313" r:id="rId11"/>
    <p:sldId id="306" r:id="rId12"/>
    <p:sldId id="261" r:id="rId13"/>
    <p:sldId id="262" r:id="rId14"/>
    <p:sldId id="301" r:id="rId15"/>
    <p:sldId id="260" r:id="rId16"/>
    <p:sldId id="264" r:id="rId17"/>
    <p:sldId id="265" r:id="rId18"/>
    <p:sldId id="267" r:id="rId19"/>
    <p:sldId id="314" r:id="rId20"/>
    <p:sldId id="312" r:id="rId21"/>
    <p:sldId id="270" r:id="rId22"/>
    <p:sldId id="273" r:id="rId23"/>
    <p:sldId id="274" r:id="rId24"/>
    <p:sldId id="275" r:id="rId25"/>
    <p:sldId id="276" r:id="rId26"/>
    <p:sldId id="277" r:id="rId27"/>
    <p:sldId id="278" r:id="rId28"/>
    <p:sldId id="280" r:id="rId29"/>
    <p:sldId id="288" r:id="rId30"/>
    <p:sldId id="279" r:id="rId31"/>
    <p:sldId id="315" r:id="rId32"/>
  </p:sldIdLst>
  <p:sldSz cx="9144000" cy="6858000" type="screen4x3"/>
  <p:notesSz cx="7315200" cy="9601200"/>
  <p:custDataLst>
    <p:tags r:id="rId35"/>
  </p:custDataLst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024">
          <p15:clr>
            <a:srgbClr val="A4A3A4"/>
          </p15:clr>
        </p15:guide>
        <p15:guide id="2" pos="2304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CD430"/>
    <a:srgbClr val="FF6600"/>
    <a:srgbClr val="F87B1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  <p:ext uri="{1BD7E111-0CB8-44D6-8891-C1BB2F81B7CC}">
      <p1710:readonlyRecommended xmlns:p1710="http://schemas.microsoft.com/office/powerpoint/2017/10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A2ED45F-F48D-402C-A856-946784727FC6}" v="1" dt="2025-10-02T00:31:46.03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30" autoAdjust="0"/>
    <p:restoredTop sz="94660"/>
  </p:normalViewPr>
  <p:slideViewPr>
    <p:cSldViewPr>
      <p:cViewPr varScale="1">
        <p:scale>
          <a:sx n="58" d="100"/>
          <a:sy n="58" d="100"/>
        </p:scale>
        <p:origin x="2597" y="53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4" d="100"/>
          <a:sy n="84" d="100"/>
        </p:scale>
        <p:origin x="-3768" y="-90"/>
      </p:cViewPr>
      <p:guideLst>
        <p:guide orient="horz" pos="3024"/>
        <p:guide pos="230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tableStyles" Target="tableStyles.xml"/><Relationship Id="rId21" Type="http://schemas.openxmlformats.org/officeDocument/2006/relationships/slide" Target="slides/slide17.xml"/><Relationship Id="rId34" Type="http://schemas.openxmlformats.org/officeDocument/2006/relationships/handoutMaster" Target="handoutMasters/handoutMaster1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viewProps" Target="viewProps.xml"/><Relationship Id="rId40" Type="http://schemas.microsoft.com/office/2016/11/relationships/changesInfo" Target="changesInfos/changesInfo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tags" Target="tags/tag1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notesMaster" Target="notesMasters/notesMaster1.xml"/><Relationship Id="rId38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O'Bryant, Colleen S (DPS)" userId="e109f5e3-d0ec-45dc-ade6-82974a6650b0" providerId="ADAL" clId="{1EFBA2F2-C2DB-4EF2-A321-81D09753320F}"/>
    <pc:docChg chg="modSld">
      <pc:chgData name="O'Bryant, Colleen S (DPS)" userId="e109f5e3-d0ec-45dc-ade6-82974a6650b0" providerId="ADAL" clId="{1EFBA2F2-C2DB-4EF2-A321-81D09753320F}" dt="2023-02-24T01:18:09.237" v="22" actId="1076"/>
      <pc:docMkLst>
        <pc:docMk/>
      </pc:docMkLst>
      <pc:sldChg chg="modSp mod">
        <pc:chgData name="O'Bryant, Colleen S (DPS)" userId="e109f5e3-d0ec-45dc-ade6-82974a6650b0" providerId="ADAL" clId="{1EFBA2F2-C2DB-4EF2-A321-81D09753320F}" dt="2023-02-24T01:18:01.048" v="20" actId="1076"/>
        <pc:sldMkLst>
          <pc:docMk/>
          <pc:sldMk cId="0" sldId="279"/>
        </pc:sldMkLst>
      </pc:sldChg>
      <pc:sldChg chg="modSp mod">
        <pc:chgData name="O'Bryant, Colleen S (DPS)" userId="e109f5e3-d0ec-45dc-ade6-82974a6650b0" providerId="ADAL" clId="{1EFBA2F2-C2DB-4EF2-A321-81D09753320F}" dt="2023-02-24T01:18:09.237" v="22" actId="1076"/>
        <pc:sldMkLst>
          <pc:docMk/>
          <pc:sldMk cId="0" sldId="288"/>
        </pc:sldMkLst>
      </pc:sldChg>
      <pc:sldChg chg="modSp">
        <pc:chgData name="O'Bryant, Colleen S (DPS)" userId="e109f5e3-d0ec-45dc-ade6-82974a6650b0" providerId="ADAL" clId="{1EFBA2F2-C2DB-4EF2-A321-81D09753320F}" dt="2023-02-24T01:14:50.209" v="19" actId="20577"/>
        <pc:sldMkLst>
          <pc:docMk/>
          <pc:sldMk cId="2140987494" sldId="311"/>
        </pc:sldMkLst>
      </pc:sldChg>
    </pc:docChg>
  </pc:docChgLst>
  <pc:docChgLst>
    <pc:chgData name="O'Bryant, Colleen S (DPS)" userId="e109f5e3-d0ec-45dc-ade6-82974a6650b0" providerId="ADAL" clId="{28319868-44D9-4CD1-98D3-D5CEF72C9FB7}"/>
    <pc:docChg chg="undo custSel addSld modSld sldOrd">
      <pc:chgData name="O'Bryant, Colleen S (DPS)" userId="e109f5e3-d0ec-45dc-ade6-82974a6650b0" providerId="ADAL" clId="{28319868-44D9-4CD1-98D3-D5CEF72C9FB7}" dt="2025-09-16T22:14:50.913" v="102"/>
      <pc:docMkLst>
        <pc:docMk/>
      </pc:docMkLst>
      <pc:sldChg chg="addSp delSp modSp mod">
        <pc:chgData name="O'Bryant, Colleen S (DPS)" userId="e109f5e3-d0ec-45dc-ade6-82974a6650b0" providerId="ADAL" clId="{28319868-44D9-4CD1-98D3-D5CEF72C9FB7}" dt="2025-09-16T21:49:56.179" v="3" actId="1076"/>
        <pc:sldMkLst>
          <pc:docMk/>
          <pc:sldMk cId="0" sldId="261"/>
        </pc:sldMkLst>
        <pc:spChg chg="mod">
          <ac:chgData name="O'Bryant, Colleen S (DPS)" userId="e109f5e3-d0ec-45dc-ade6-82974a6650b0" providerId="ADAL" clId="{28319868-44D9-4CD1-98D3-D5CEF72C9FB7}" dt="2025-09-16T21:49:56.179" v="3" actId="1076"/>
          <ac:spMkLst>
            <pc:docMk/>
            <pc:sldMk cId="0" sldId="261"/>
            <ac:spMk id="7170" creationId="{00000000-0000-0000-0000-000000000000}"/>
          </ac:spMkLst>
        </pc:spChg>
        <pc:picChg chg="add">
          <ac:chgData name="O'Bryant, Colleen S (DPS)" userId="e109f5e3-d0ec-45dc-ade6-82974a6650b0" providerId="ADAL" clId="{28319868-44D9-4CD1-98D3-D5CEF72C9FB7}" dt="2025-09-16T21:49:47.914" v="1"/>
          <ac:picMkLst>
            <pc:docMk/>
            <pc:sldMk cId="0" sldId="261"/>
            <ac:picMk id="1026" creationId="{190C062F-D26F-AFAD-7D26-742C7EED2C10}"/>
          </ac:picMkLst>
        </pc:picChg>
      </pc:sldChg>
      <pc:sldChg chg="addSp delSp modSp mod">
        <pc:chgData name="O'Bryant, Colleen S (DPS)" userId="e109f5e3-d0ec-45dc-ade6-82974a6650b0" providerId="ADAL" clId="{28319868-44D9-4CD1-98D3-D5CEF72C9FB7}" dt="2025-09-16T22:05:39.391" v="34" actId="1076"/>
        <pc:sldMkLst>
          <pc:docMk/>
          <pc:sldMk cId="0" sldId="267"/>
        </pc:sldMkLst>
        <pc:spChg chg="mod">
          <ac:chgData name="O'Bryant, Colleen S (DPS)" userId="e109f5e3-d0ec-45dc-ade6-82974a6650b0" providerId="ADAL" clId="{28319868-44D9-4CD1-98D3-D5CEF72C9FB7}" dt="2025-09-16T22:05:39.391" v="34" actId="1076"/>
          <ac:spMkLst>
            <pc:docMk/>
            <pc:sldMk cId="0" sldId="267"/>
            <ac:spMk id="10" creationId="{00000000-0000-0000-0000-000000000000}"/>
          </ac:spMkLst>
        </pc:spChg>
        <pc:spChg chg="mod">
          <ac:chgData name="O'Bryant, Colleen S (DPS)" userId="e109f5e3-d0ec-45dc-ade6-82974a6650b0" providerId="ADAL" clId="{28319868-44D9-4CD1-98D3-D5CEF72C9FB7}" dt="2025-09-16T22:05:39.391" v="34" actId="1076"/>
          <ac:spMkLst>
            <pc:docMk/>
            <pc:sldMk cId="0" sldId="267"/>
            <ac:spMk id="11" creationId="{00000000-0000-0000-0000-000000000000}"/>
          </ac:spMkLst>
        </pc:spChg>
        <pc:spChg chg="mod">
          <ac:chgData name="O'Bryant, Colleen S (DPS)" userId="e109f5e3-d0ec-45dc-ade6-82974a6650b0" providerId="ADAL" clId="{28319868-44D9-4CD1-98D3-D5CEF72C9FB7}" dt="2025-09-16T22:05:39.391" v="34" actId="1076"/>
          <ac:spMkLst>
            <pc:docMk/>
            <pc:sldMk cId="0" sldId="267"/>
            <ac:spMk id="12" creationId="{00000000-0000-0000-0000-000000000000}"/>
          </ac:spMkLst>
        </pc:spChg>
        <pc:spChg chg="mod">
          <ac:chgData name="O'Bryant, Colleen S (DPS)" userId="e109f5e3-d0ec-45dc-ade6-82974a6650b0" providerId="ADAL" clId="{28319868-44D9-4CD1-98D3-D5CEF72C9FB7}" dt="2025-09-16T22:05:39.391" v="34" actId="1076"/>
          <ac:spMkLst>
            <pc:docMk/>
            <pc:sldMk cId="0" sldId="267"/>
            <ac:spMk id="13" creationId="{00000000-0000-0000-0000-000000000000}"/>
          </ac:spMkLst>
        </pc:spChg>
        <pc:spChg chg="mod">
          <ac:chgData name="O'Bryant, Colleen S (DPS)" userId="e109f5e3-d0ec-45dc-ade6-82974a6650b0" providerId="ADAL" clId="{28319868-44D9-4CD1-98D3-D5CEF72C9FB7}" dt="2025-09-16T22:05:39.391" v="34" actId="1076"/>
          <ac:spMkLst>
            <pc:docMk/>
            <pc:sldMk cId="0" sldId="267"/>
            <ac:spMk id="14" creationId="{00000000-0000-0000-0000-000000000000}"/>
          </ac:spMkLst>
        </pc:spChg>
        <pc:spChg chg="mod">
          <ac:chgData name="O'Bryant, Colleen S (DPS)" userId="e109f5e3-d0ec-45dc-ade6-82974a6650b0" providerId="ADAL" clId="{28319868-44D9-4CD1-98D3-D5CEF72C9FB7}" dt="2025-09-16T22:05:39.391" v="34" actId="1076"/>
          <ac:spMkLst>
            <pc:docMk/>
            <pc:sldMk cId="0" sldId="267"/>
            <ac:spMk id="15" creationId="{00000000-0000-0000-0000-000000000000}"/>
          </ac:spMkLst>
        </pc:spChg>
        <pc:spChg chg="mod">
          <ac:chgData name="O'Bryant, Colleen S (DPS)" userId="e109f5e3-d0ec-45dc-ade6-82974a6650b0" providerId="ADAL" clId="{28319868-44D9-4CD1-98D3-D5CEF72C9FB7}" dt="2025-09-16T22:05:39.391" v="34" actId="1076"/>
          <ac:spMkLst>
            <pc:docMk/>
            <pc:sldMk cId="0" sldId="267"/>
            <ac:spMk id="16" creationId="{00000000-0000-0000-0000-000000000000}"/>
          </ac:spMkLst>
        </pc:spChg>
        <pc:grpChg chg="add del mod">
          <ac:chgData name="O'Bryant, Colleen S (DPS)" userId="e109f5e3-d0ec-45dc-ade6-82974a6650b0" providerId="ADAL" clId="{28319868-44D9-4CD1-98D3-D5CEF72C9FB7}" dt="2025-09-16T22:05:39.391" v="34" actId="1076"/>
          <ac:grpSpMkLst>
            <pc:docMk/>
            <pc:sldMk cId="0" sldId="267"/>
            <ac:grpSpMk id="3" creationId="{EC614212-9E46-4BBD-8FA8-404BE88DE9B6}"/>
          </ac:grpSpMkLst>
        </pc:grpChg>
        <pc:picChg chg="add mod ord">
          <ac:chgData name="O'Bryant, Colleen S (DPS)" userId="e109f5e3-d0ec-45dc-ade6-82974a6650b0" providerId="ADAL" clId="{28319868-44D9-4CD1-98D3-D5CEF72C9FB7}" dt="2025-09-16T22:04:56.001" v="26" actId="1076"/>
          <ac:picMkLst>
            <pc:docMk/>
            <pc:sldMk cId="0" sldId="267"/>
            <ac:picMk id="6" creationId="{0B398E56-A71B-7AF7-5CF5-7F8D2D078EA3}"/>
          </ac:picMkLst>
        </pc:picChg>
      </pc:sldChg>
      <pc:sldChg chg="modSp new mod ord">
        <pc:chgData name="O'Bryant, Colleen S (DPS)" userId="e109f5e3-d0ec-45dc-ade6-82974a6650b0" providerId="ADAL" clId="{28319868-44D9-4CD1-98D3-D5CEF72C9FB7}" dt="2025-09-16T22:14:50.913" v="102"/>
        <pc:sldMkLst>
          <pc:docMk/>
          <pc:sldMk cId="3731121423" sldId="315"/>
        </pc:sldMkLst>
        <pc:spChg chg="mod">
          <ac:chgData name="O'Bryant, Colleen S (DPS)" userId="e109f5e3-d0ec-45dc-ade6-82974a6650b0" providerId="ADAL" clId="{28319868-44D9-4CD1-98D3-D5CEF72C9FB7}" dt="2025-09-16T22:10:04.490" v="42" actId="20577"/>
          <ac:spMkLst>
            <pc:docMk/>
            <pc:sldMk cId="3731121423" sldId="315"/>
            <ac:spMk id="2" creationId="{29840C99-2115-32C3-5338-5B41565BB2D0}"/>
          </ac:spMkLst>
        </pc:spChg>
        <pc:spChg chg="mod">
          <ac:chgData name="O'Bryant, Colleen S (DPS)" userId="e109f5e3-d0ec-45dc-ade6-82974a6650b0" providerId="ADAL" clId="{28319868-44D9-4CD1-98D3-D5CEF72C9FB7}" dt="2025-09-16T22:12:24.957" v="100" actId="20577"/>
          <ac:spMkLst>
            <pc:docMk/>
            <pc:sldMk cId="3731121423" sldId="315"/>
            <ac:spMk id="3" creationId="{79C44454-A942-584A-6606-32E707E888CA}"/>
          </ac:spMkLst>
        </pc:spChg>
      </pc:sld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84D7034-1269-442B-90FE-69167679AE3F}" type="doc">
      <dgm:prSet loTypeId="urn:microsoft.com/office/officeart/2005/8/layout/process4" loCatId="process" qsTypeId="urn:microsoft.com/office/officeart/2005/8/quickstyle/simple4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765CBDDB-C82F-4134-B527-DB6C3675F8F0}">
      <dgm:prSet custT="1"/>
      <dgm:spPr/>
      <dgm:t>
        <a:bodyPr/>
        <a:lstStyle/>
        <a:p>
          <a:r>
            <a:rPr lang="en-US" sz="2000" dirty="0"/>
            <a:t>Alaska DataMaster ADJUSTMENT may occur at </a:t>
          </a:r>
        </a:p>
      </dgm:t>
    </dgm:pt>
    <dgm:pt modelId="{B0564A70-1A90-4248-B142-8BB8D01005A0}" type="parTrans" cxnId="{02EC2456-77DD-42E2-AD88-04D547B6593C}">
      <dgm:prSet/>
      <dgm:spPr/>
      <dgm:t>
        <a:bodyPr/>
        <a:lstStyle/>
        <a:p>
          <a:endParaRPr lang="en-US" sz="2000"/>
        </a:p>
      </dgm:t>
    </dgm:pt>
    <dgm:pt modelId="{66862A4F-F21E-4173-8BB2-656EEF69AAE1}" type="sibTrans" cxnId="{02EC2456-77DD-42E2-AD88-04D547B6593C}">
      <dgm:prSet/>
      <dgm:spPr/>
      <dgm:t>
        <a:bodyPr/>
        <a:lstStyle/>
        <a:p>
          <a:endParaRPr lang="en-US" sz="2000"/>
        </a:p>
      </dgm:t>
    </dgm:pt>
    <dgm:pt modelId="{CB011469-E939-4AEA-85A9-224024F2C4BA}">
      <dgm:prSet custT="1"/>
      <dgm:spPr/>
      <dgm:t>
        <a:bodyPr/>
        <a:lstStyle/>
        <a:p>
          <a:r>
            <a:rPr lang="en-US" sz="2400" dirty="0"/>
            <a:t>a Manufacturer facility OR </a:t>
          </a:r>
        </a:p>
      </dgm:t>
    </dgm:pt>
    <dgm:pt modelId="{50B3DD7B-DD96-4036-9AFD-B2BF26586CF7}" type="parTrans" cxnId="{0C3244BF-5013-4567-A872-F2E8042A0D21}">
      <dgm:prSet/>
      <dgm:spPr/>
      <dgm:t>
        <a:bodyPr/>
        <a:lstStyle/>
        <a:p>
          <a:endParaRPr lang="en-US" sz="2000"/>
        </a:p>
      </dgm:t>
    </dgm:pt>
    <dgm:pt modelId="{8B01FF4B-2507-4749-A9E3-4016DE93BE9D}" type="sibTrans" cxnId="{0C3244BF-5013-4567-A872-F2E8042A0D21}">
      <dgm:prSet/>
      <dgm:spPr/>
      <dgm:t>
        <a:bodyPr/>
        <a:lstStyle/>
        <a:p>
          <a:endParaRPr lang="en-US" sz="2000"/>
        </a:p>
      </dgm:t>
    </dgm:pt>
    <dgm:pt modelId="{27223A6A-A641-4905-A4E4-9F2D85E944F7}">
      <dgm:prSet custT="1"/>
      <dgm:spPr/>
      <dgm:t>
        <a:bodyPr/>
        <a:lstStyle/>
        <a:p>
          <a:r>
            <a:rPr lang="en-US" sz="2400"/>
            <a:t>the Alaska State Crime Lab </a:t>
          </a:r>
        </a:p>
      </dgm:t>
    </dgm:pt>
    <dgm:pt modelId="{44E495E2-06B2-4105-8554-BE9A1C4A91ED}" type="parTrans" cxnId="{090F5030-22A6-4F60-8B1E-6DCB38DFB2BC}">
      <dgm:prSet/>
      <dgm:spPr/>
      <dgm:t>
        <a:bodyPr/>
        <a:lstStyle/>
        <a:p>
          <a:endParaRPr lang="en-US" sz="2000"/>
        </a:p>
      </dgm:t>
    </dgm:pt>
    <dgm:pt modelId="{F26A23AA-BEE2-4D25-B3DA-8AC933FD76E7}" type="sibTrans" cxnId="{090F5030-22A6-4F60-8B1E-6DCB38DFB2BC}">
      <dgm:prSet/>
      <dgm:spPr/>
      <dgm:t>
        <a:bodyPr/>
        <a:lstStyle/>
        <a:p>
          <a:endParaRPr lang="en-US" sz="2000"/>
        </a:p>
      </dgm:t>
    </dgm:pt>
    <dgm:pt modelId="{2ADADEC8-A060-4D65-B936-06C8AD43E010}">
      <dgm:prSet custT="1"/>
      <dgm:spPr/>
      <dgm:t>
        <a:bodyPr/>
        <a:lstStyle/>
        <a:p>
          <a:r>
            <a:rPr lang="en-US" sz="2000" dirty="0"/>
            <a:t>ADJUSTMENT is NOT done in the field.</a:t>
          </a:r>
        </a:p>
      </dgm:t>
    </dgm:pt>
    <dgm:pt modelId="{0DED49B8-5BA2-447F-A0DA-EFF5EE10BB4C}" type="parTrans" cxnId="{C221B488-6746-4DA3-B160-F36C841E8E2B}">
      <dgm:prSet/>
      <dgm:spPr/>
      <dgm:t>
        <a:bodyPr/>
        <a:lstStyle/>
        <a:p>
          <a:endParaRPr lang="en-US" sz="2000"/>
        </a:p>
      </dgm:t>
    </dgm:pt>
    <dgm:pt modelId="{B5AE3922-463E-4D44-B4BA-BEFA85A9F9B9}" type="sibTrans" cxnId="{C221B488-6746-4DA3-B160-F36C841E8E2B}">
      <dgm:prSet/>
      <dgm:spPr/>
      <dgm:t>
        <a:bodyPr/>
        <a:lstStyle/>
        <a:p>
          <a:endParaRPr lang="en-US" sz="2000"/>
        </a:p>
      </dgm:t>
    </dgm:pt>
    <dgm:pt modelId="{71E2FA0B-9822-4AB9-BA79-DBCE47C434A1}">
      <dgm:prSet custT="1"/>
      <dgm:spPr/>
      <dgm:t>
        <a:bodyPr/>
        <a:lstStyle/>
        <a:p>
          <a:r>
            <a:rPr lang="en-US" sz="2000" dirty="0"/>
            <a:t>DataMasters are </a:t>
          </a:r>
          <a:r>
            <a:rPr lang="en-US" sz="2000" u="sng" dirty="0"/>
            <a:t>checked</a:t>
          </a:r>
          <a:r>
            <a:rPr lang="en-US" sz="2000" dirty="0"/>
            <a:t> in the field (more on this shortly).</a:t>
          </a:r>
        </a:p>
      </dgm:t>
    </dgm:pt>
    <dgm:pt modelId="{AB33E9B4-4556-4244-AEBF-6161F843440D}" type="parTrans" cxnId="{F08AE2EC-E2DB-4BDC-BAFD-934ACB39E5B0}">
      <dgm:prSet/>
      <dgm:spPr/>
      <dgm:t>
        <a:bodyPr/>
        <a:lstStyle/>
        <a:p>
          <a:endParaRPr lang="en-US" sz="2000"/>
        </a:p>
      </dgm:t>
    </dgm:pt>
    <dgm:pt modelId="{C3C466F0-B65D-444D-8084-7A9C18F690E8}" type="sibTrans" cxnId="{F08AE2EC-E2DB-4BDC-BAFD-934ACB39E5B0}">
      <dgm:prSet/>
      <dgm:spPr/>
      <dgm:t>
        <a:bodyPr/>
        <a:lstStyle/>
        <a:p>
          <a:endParaRPr lang="en-US" sz="2000"/>
        </a:p>
      </dgm:t>
    </dgm:pt>
    <dgm:pt modelId="{0561FCFB-8EB6-49C5-BB3D-F74D7FDCCBDE}" type="pres">
      <dgm:prSet presAssocID="{384D7034-1269-442B-90FE-69167679AE3F}" presName="Name0" presStyleCnt="0">
        <dgm:presLayoutVars>
          <dgm:dir/>
          <dgm:animLvl val="lvl"/>
          <dgm:resizeHandles val="exact"/>
        </dgm:presLayoutVars>
      </dgm:prSet>
      <dgm:spPr/>
    </dgm:pt>
    <dgm:pt modelId="{B847CDDB-EF32-4471-9F78-C0F7413BA985}" type="pres">
      <dgm:prSet presAssocID="{71E2FA0B-9822-4AB9-BA79-DBCE47C434A1}" presName="boxAndChildren" presStyleCnt="0"/>
      <dgm:spPr/>
    </dgm:pt>
    <dgm:pt modelId="{0DD02595-2BE8-4E48-9F37-6AD9F83F43C9}" type="pres">
      <dgm:prSet presAssocID="{71E2FA0B-9822-4AB9-BA79-DBCE47C434A1}" presName="parentTextBox" presStyleLbl="node1" presStyleIdx="0" presStyleCnt="3"/>
      <dgm:spPr/>
    </dgm:pt>
    <dgm:pt modelId="{426F478F-5B07-405C-BEB6-2EAF6718187A}" type="pres">
      <dgm:prSet presAssocID="{B5AE3922-463E-4D44-B4BA-BEFA85A9F9B9}" presName="sp" presStyleCnt="0"/>
      <dgm:spPr/>
    </dgm:pt>
    <dgm:pt modelId="{D3061349-FD6D-434D-9829-E78610F6656F}" type="pres">
      <dgm:prSet presAssocID="{2ADADEC8-A060-4D65-B936-06C8AD43E010}" presName="arrowAndChildren" presStyleCnt="0"/>
      <dgm:spPr/>
    </dgm:pt>
    <dgm:pt modelId="{921D9A66-E7BC-4FC7-88B8-E7855FB485A3}" type="pres">
      <dgm:prSet presAssocID="{2ADADEC8-A060-4D65-B936-06C8AD43E010}" presName="parentTextArrow" presStyleLbl="node1" presStyleIdx="1" presStyleCnt="3"/>
      <dgm:spPr/>
    </dgm:pt>
    <dgm:pt modelId="{6F07EDAE-1079-47D4-8F1B-6C6AC15057FD}" type="pres">
      <dgm:prSet presAssocID="{66862A4F-F21E-4173-8BB2-656EEF69AAE1}" presName="sp" presStyleCnt="0"/>
      <dgm:spPr/>
    </dgm:pt>
    <dgm:pt modelId="{4D6FB6C0-58FF-45DD-A513-1EC7424C1A81}" type="pres">
      <dgm:prSet presAssocID="{765CBDDB-C82F-4134-B527-DB6C3675F8F0}" presName="arrowAndChildren" presStyleCnt="0"/>
      <dgm:spPr/>
    </dgm:pt>
    <dgm:pt modelId="{FD14D8A3-30BD-4B50-BAE1-A656B5F39414}" type="pres">
      <dgm:prSet presAssocID="{765CBDDB-C82F-4134-B527-DB6C3675F8F0}" presName="parentTextArrow" presStyleLbl="node1" presStyleIdx="1" presStyleCnt="3"/>
      <dgm:spPr/>
    </dgm:pt>
    <dgm:pt modelId="{55503FAC-2A7D-4456-A275-61EE27632C5C}" type="pres">
      <dgm:prSet presAssocID="{765CBDDB-C82F-4134-B527-DB6C3675F8F0}" presName="arrow" presStyleLbl="node1" presStyleIdx="2" presStyleCnt="3"/>
      <dgm:spPr/>
    </dgm:pt>
    <dgm:pt modelId="{3914FC8B-21AE-4658-889B-FDF62C80BE0F}" type="pres">
      <dgm:prSet presAssocID="{765CBDDB-C82F-4134-B527-DB6C3675F8F0}" presName="descendantArrow" presStyleCnt="0"/>
      <dgm:spPr/>
    </dgm:pt>
    <dgm:pt modelId="{3CA36977-61E9-4675-A763-BAA22C14C3CB}" type="pres">
      <dgm:prSet presAssocID="{CB011469-E939-4AEA-85A9-224024F2C4BA}" presName="childTextArrow" presStyleLbl="fgAccFollowNode1" presStyleIdx="0" presStyleCnt="2">
        <dgm:presLayoutVars>
          <dgm:bulletEnabled val="1"/>
        </dgm:presLayoutVars>
      </dgm:prSet>
      <dgm:spPr/>
    </dgm:pt>
    <dgm:pt modelId="{5988F764-9A00-4EDE-BFFD-6DCF363D4DE2}" type="pres">
      <dgm:prSet presAssocID="{27223A6A-A641-4905-A4E4-9F2D85E944F7}" presName="childTextArrow" presStyleLbl="fgAccFollowNode1" presStyleIdx="1" presStyleCnt="2">
        <dgm:presLayoutVars>
          <dgm:bulletEnabled val="1"/>
        </dgm:presLayoutVars>
      </dgm:prSet>
      <dgm:spPr/>
    </dgm:pt>
  </dgm:ptLst>
  <dgm:cxnLst>
    <dgm:cxn modelId="{BF0C431C-157D-47DC-A9A1-534B5A459D36}" type="presOf" srcId="{765CBDDB-C82F-4134-B527-DB6C3675F8F0}" destId="{55503FAC-2A7D-4456-A275-61EE27632C5C}" srcOrd="1" destOrd="0" presId="urn:microsoft.com/office/officeart/2005/8/layout/process4"/>
    <dgm:cxn modelId="{5C093726-F258-4617-9105-B16C1506C39B}" type="presOf" srcId="{765CBDDB-C82F-4134-B527-DB6C3675F8F0}" destId="{FD14D8A3-30BD-4B50-BAE1-A656B5F39414}" srcOrd="0" destOrd="0" presId="urn:microsoft.com/office/officeart/2005/8/layout/process4"/>
    <dgm:cxn modelId="{55DA3B27-5EFB-4485-AD09-42D79DA960F7}" type="presOf" srcId="{27223A6A-A641-4905-A4E4-9F2D85E944F7}" destId="{5988F764-9A00-4EDE-BFFD-6DCF363D4DE2}" srcOrd="0" destOrd="0" presId="urn:microsoft.com/office/officeart/2005/8/layout/process4"/>
    <dgm:cxn modelId="{090F5030-22A6-4F60-8B1E-6DCB38DFB2BC}" srcId="{765CBDDB-C82F-4134-B527-DB6C3675F8F0}" destId="{27223A6A-A641-4905-A4E4-9F2D85E944F7}" srcOrd="1" destOrd="0" parTransId="{44E495E2-06B2-4105-8554-BE9A1C4A91ED}" sibTransId="{F26A23AA-BEE2-4D25-B3DA-8AC933FD76E7}"/>
    <dgm:cxn modelId="{02EC2456-77DD-42E2-AD88-04D547B6593C}" srcId="{384D7034-1269-442B-90FE-69167679AE3F}" destId="{765CBDDB-C82F-4134-B527-DB6C3675F8F0}" srcOrd="0" destOrd="0" parTransId="{B0564A70-1A90-4248-B142-8BB8D01005A0}" sibTransId="{66862A4F-F21E-4173-8BB2-656EEF69AAE1}"/>
    <dgm:cxn modelId="{BACAB479-25F3-49AA-9586-8BCBEBEA6CD7}" type="presOf" srcId="{CB011469-E939-4AEA-85A9-224024F2C4BA}" destId="{3CA36977-61E9-4675-A763-BAA22C14C3CB}" srcOrd="0" destOrd="0" presId="urn:microsoft.com/office/officeart/2005/8/layout/process4"/>
    <dgm:cxn modelId="{846B6E7F-A5F2-4CEA-AA93-1E0E6E8787B9}" type="presOf" srcId="{384D7034-1269-442B-90FE-69167679AE3F}" destId="{0561FCFB-8EB6-49C5-BB3D-F74D7FDCCBDE}" srcOrd="0" destOrd="0" presId="urn:microsoft.com/office/officeart/2005/8/layout/process4"/>
    <dgm:cxn modelId="{F88F0B83-7134-41D8-8BD2-C54ED22BAB0A}" type="presOf" srcId="{2ADADEC8-A060-4D65-B936-06C8AD43E010}" destId="{921D9A66-E7BC-4FC7-88B8-E7855FB485A3}" srcOrd="0" destOrd="0" presId="urn:microsoft.com/office/officeart/2005/8/layout/process4"/>
    <dgm:cxn modelId="{C221B488-6746-4DA3-B160-F36C841E8E2B}" srcId="{384D7034-1269-442B-90FE-69167679AE3F}" destId="{2ADADEC8-A060-4D65-B936-06C8AD43E010}" srcOrd="1" destOrd="0" parTransId="{0DED49B8-5BA2-447F-A0DA-EFF5EE10BB4C}" sibTransId="{B5AE3922-463E-4D44-B4BA-BEFA85A9F9B9}"/>
    <dgm:cxn modelId="{90E92AA0-D211-4BEA-976D-54FDA39B902D}" type="presOf" srcId="{71E2FA0B-9822-4AB9-BA79-DBCE47C434A1}" destId="{0DD02595-2BE8-4E48-9F37-6AD9F83F43C9}" srcOrd="0" destOrd="0" presId="urn:microsoft.com/office/officeart/2005/8/layout/process4"/>
    <dgm:cxn modelId="{0C3244BF-5013-4567-A872-F2E8042A0D21}" srcId="{765CBDDB-C82F-4134-B527-DB6C3675F8F0}" destId="{CB011469-E939-4AEA-85A9-224024F2C4BA}" srcOrd="0" destOrd="0" parTransId="{50B3DD7B-DD96-4036-9AFD-B2BF26586CF7}" sibTransId="{8B01FF4B-2507-4749-A9E3-4016DE93BE9D}"/>
    <dgm:cxn modelId="{F08AE2EC-E2DB-4BDC-BAFD-934ACB39E5B0}" srcId="{384D7034-1269-442B-90FE-69167679AE3F}" destId="{71E2FA0B-9822-4AB9-BA79-DBCE47C434A1}" srcOrd="2" destOrd="0" parTransId="{AB33E9B4-4556-4244-AEBF-6161F843440D}" sibTransId="{C3C466F0-B65D-444D-8084-7A9C18F690E8}"/>
    <dgm:cxn modelId="{1DDA4A91-021B-450E-881D-FEA6F8AB4BC0}" type="presParOf" srcId="{0561FCFB-8EB6-49C5-BB3D-F74D7FDCCBDE}" destId="{B847CDDB-EF32-4471-9F78-C0F7413BA985}" srcOrd="0" destOrd="0" presId="urn:microsoft.com/office/officeart/2005/8/layout/process4"/>
    <dgm:cxn modelId="{E4602A69-81A7-4165-813D-5C344DDFB880}" type="presParOf" srcId="{B847CDDB-EF32-4471-9F78-C0F7413BA985}" destId="{0DD02595-2BE8-4E48-9F37-6AD9F83F43C9}" srcOrd="0" destOrd="0" presId="urn:microsoft.com/office/officeart/2005/8/layout/process4"/>
    <dgm:cxn modelId="{38D07796-632B-4EF8-8874-E685487DD27F}" type="presParOf" srcId="{0561FCFB-8EB6-49C5-BB3D-F74D7FDCCBDE}" destId="{426F478F-5B07-405C-BEB6-2EAF6718187A}" srcOrd="1" destOrd="0" presId="urn:microsoft.com/office/officeart/2005/8/layout/process4"/>
    <dgm:cxn modelId="{347AB95A-4846-49D3-A573-D96A83A3A13F}" type="presParOf" srcId="{0561FCFB-8EB6-49C5-BB3D-F74D7FDCCBDE}" destId="{D3061349-FD6D-434D-9829-E78610F6656F}" srcOrd="2" destOrd="0" presId="urn:microsoft.com/office/officeart/2005/8/layout/process4"/>
    <dgm:cxn modelId="{14410105-3156-462A-BB9A-14DF33562E86}" type="presParOf" srcId="{D3061349-FD6D-434D-9829-E78610F6656F}" destId="{921D9A66-E7BC-4FC7-88B8-E7855FB485A3}" srcOrd="0" destOrd="0" presId="urn:microsoft.com/office/officeart/2005/8/layout/process4"/>
    <dgm:cxn modelId="{A65D2899-1BF0-440C-A292-522DEAA8F1F6}" type="presParOf" srcId="{0561FCFB-8EB6-49C5-BB3D-F74D7FDCCBDE}" destId="{6F07EDAE-1079-47D4-8F1B-6C6AC15057FD}" srcOrd="3" destOrd="0" presId="urn:microsoft.com/office/officeart/2005/8/layout/process4"/>
    <dgm:cxn modelId="{A0F1B87A-AEB2-4B09-85A5-4A66AC889F2F}" type="presParOf" srcId="{0561FCFB-8EB6-49C5-BB3D-F74D7FDCCBDE}" destId="{4D6FB6C0-58FF-45DD-A513-1EC7424C1A81}" srcOrd="4" destOrd="0" presId="urn:microsoft.com/office/officeart/2005/8/layout/process4"/>
    <dgm:cxn modelId="{DC5B3588-933F-430A-A415-A384D365C20D}" type="presParOf" srcId="{4D6FB6C0-58FF-45DD-A513-1EC7424C1A81}" destId="{FD14D8A3-30BD-4B50-BAE1-A656B5F39414}" srcOrd="0" destOrd="0" presId="urn:microsoft.com/office/officeart/2005/8/layout/process4"/>
    <dgm:cxn modelId="{62946413-139E-46F7-82F6-EE420DD17D72}" type="presParOf" srcId="{4D6FB6C0-58FF-45DD-A513-1EC7424C1A81}" destId="{55503FAC-2A7D-4456-A275-61EE27632C5C}" srcOrd="1" destOrd="0" presId="urn:microsoft.com/office/officeart/2005/8/layout/process4"/>
    <dgm:cxn modelId="{0C83530A-9381-4BD3-8A6E-955B91C1B858}" type="presParOf" srcId="{4D6FB6C0-58FF-45DD-A513-1EC7424C1A81}" destId="{3914FC8B-21AE-4658-889B-FDF62C80BE0F}" srcOrd="2" destOrd="0" presId="urn:microsoft.com/office/officeart/2005/8/layout/process4"/>
    <dgm:cxn modelId="{AC89AB8D-9DEF-453F-B849-42F94D90F1F2}" type="presParOf" srcId="{3914FC8B-21AE-4658-889B-FDF62C80BE0F}" destId="{3CA36977-61E9-4675-A763-BAA22C14C3CB}" srcOrd="0" destOrd="0" presId="urn:microsoft.com/office/officeart/2005/8/layout/process4"/>
    <dgm:cxn modelId="{BB540A90-6D1D-4B12-82D7-7862D9104154}" type="presParOf" srcId="{3914FC8B-21AE-4658-889B-FDF62C80BE0F}" destId="{5988F764-9A00-4EDE-BFFD-6DCF363D4DE2}" srcOrd="1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CD7C992-0A98-48B8-9B5F-C0AFCABA67D7}" type="doc">
      <dgm:prSet loTypeId="urn:microsoft.com/office/officeart/2005/8/layout/process4" loCatId="process" qsTypeId="urn:microsoft.com/office/officeart/2005/8/quickstyle/simple4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33EBC053-9724-49D9-A097-76D15EBBC90A}">
      <dgm:prSet custT="1"/>
      <dgm:spPr/>
      <dgm:t>
        <a:bodyPr/>
        <a:lstStyle/>
        <a:p>
          <a:r>
            <a:rPr lang="en-US" sz="2400" dirty="0"/>
            <a:t>Chemicals (like ethanol) absorb infrared (IR) light based on their structure</a:t>
          </a:r>
        </a:p>
      </dgm:t>
    </dgm:pt>
    <dgm:pt modelId="{EA190F5C-29E7-4D74-BCCD-CACBA060C5A6}" type="parTrans" cxnId="{113FC935-F150-4F96-9A71-7313DC80FB4C}">
      <dgm:prSet/>
      <dgm:spPr/>
      <dgm:t>
        <a:bodyPr/>
        <a:lstStyle/>
        <a:p>
          <a:endParaRPr lang="en-US" sz="2000"/>
        </a:p>
      </dgm:t>
    </dgm:pt>
    <dgm:pt modelId="{2D26D024-D6C3-48D6-939E-D9267FBED3A3}" type="sibTrans" cxnId="{113FC935-F150-4F96-9A71-7313DC80FB4C}">
      <dgm:prSet/>
      <dgm:spPr/>
      <dgm:t>
        <a:bodyPr/>
        <a:lstStyle/>
        <a:p>
          <a:endParaRPr lang="en-US" sz="2000"/>
        </a:p>
      </dgm:t>
    </dgm:pt>
    <dgm:pt modelId="{3C966ED2-EC76-445E-ADD8-A9EAC34150C4}">
      <dgm:prSet custT="1"/>
      <dgm:spPr/>
      <dgm:t>
        <a:bodyPr/>
        <a:lstStyle/>
        <a:p>
          <a:r>
            <a:rPr lang="en-US" sz="2400" dirty="0"/>
            <a:t>How do chemicals differ from one another?</a:t>
          </a:r>
        </a:p>
      </dgm:t>
    </dgm:pt>
    <dgm:pt modelId="{B9154ED9-182E-4F4E-9846-D92DE5C2E320}" type="parTrans" cxnId="{DACED015-FC3D-4BFF-94F0-145F8B6C7FE5}">
      <dgm:prSet/>
      <dgm:spPr/>
      <dgm:t>
        <a:bodyPr/>
        <a:lstStyle/>
        <a:p>
          <a:endParaRPr lang="en-US" sz="2000"/>
        </a:p>
      </dgm:t>
    </dgm:pt>
    <dgm:pt modelId="{CE662C60-76E7-459B-A35E-3CACB89BC12F}" type="sibTrans" cxnId="{DACED015-FC3D-4BFF-94F0-145F8B6C7FE5}">
      <dgm:prSet/>
      <dgm:spPr/>
      <dgm:t>
        <a:bodyPr/>
        <a:lstStyle/>
        <a:p>
          <a:endParaRPr lang="en-US" sz="2000"/>
        </a:p>
      </dgm:t>
    </dgm:pt>
    <dgm:pt modelId="{3731C435-5C37-4710-9A47-9F30BE9A538B}">
      <dgm:prSet custT="1"/>
      <dgm:spPr/>
      <dgm:t>
        <a:bodyPr/>
        <a:lstStyle/>
        <a:p>
          <a:r>
            <a:rPr lang="en-US" sz="1600" dirty="0"/>
            <a:t>Could be made up of different elements</a:t>
          </a:r>
        </a:p>
      </dgm:t>
    </dgm:pt>
    <dgm:pt modelId="{92F16FCA-FC9B-4CC9-8300-DFBF25F44A32}" type="parTrans" cxnId="{97747EC9-51CD-4A8E-824F-AD6216253F30}">
      <dgm:prSet/>
      <dgm:spPr/>
      <dgm:t>
        <a:bodyPr/>
        <a:lstStyle/>
        <a:p>
          <a:endParaRPr lang="en-US" sz="2000"/>
        </a:p>
      </dgm:t>
    </dgm:pt>
    <dgm:pt modelId="{4A81E58A-CD58-4D8E-AEEC-8E5E9942E5AC}" type="sibTrans" cxnId="{97747EC9-51CD-4A8E-824F-AD6216253F30}">
      <dgm:prSet/>
      <dgm:spPr/>
      <dgm:t>
        <a:bodyPr/>
        <a:lstStyle/>
        <a:p>
          <a:endParaRPr lang="en-US" sz="2000"/>
        </a:p>
      </dgm:t>
    </dgm:pt>
    <dgm:pt modelId="{D84025D4-AD16-4727-87D4-A315EC0A4609}">
      <dgm:prSet custT="1"/>
      <dgm:spPr/>
      <dgm:t>
        <a:bodyPr/>
        <a:lstStyle/>
        <a:p>
          <a:r>
            <a:rPr lang="en-US" sz="1600"/>
            <a:t>Could be arranged in different ways</a:t>
          </a:r>
        </a:p>
      </dgm:t>
    </dgm:pt>
    <dgm:pt modelId="{5440330C-DA97-414A-A92A-CFC75D7BAC36}" type="parTrans" cxnId="{4C344C7C-6EC9-455C-959E-7B78A4A8D691}">
      <dgm:prSet/>
      <dgm:spPr/>
      <dgm:t>
        <a:bodyPr/>
        <a:lstStyle/>
        <a:p>
          <a:endParaRPr lang="en-US" sz="2000"/>
        </a:p>
      </dgm:t>
    </dgm:pt>
    <dgm:pt modelId="{78EAB16D-F6C3-488E-AAFC-762ACC5C9986}" type="sibTrans" cxnId="{4C344C7C-6EC9-455C-959E-7B78A4A8D691}">
      <dgm:prSet/>
      <dgm:spPr/>
      <dgm:t>
        <a:bodyPr/>
        <a:lstStyle/>
        <a:p>
          <a:endParaRPr lang="en-US" sz="2000"/>
        </a:p>
      </dgm:t>
    </dgm:pt>
    <dgm:pt modelId="{C9463663-060D-495C-A534-3AA62812C959}">
      <dgm:prSet custT="1"/>
      <dgm:spPr/>
      <dgm:t>
        <a:bodyPr/>
        <a:lstStyle/>
        <a:p>
          <a:r>
            <a:rPr lang="en-US" sz="1600"/>
            <a:t>This leads to changes in chemical properties</a:t>
          </a:r>
        </a:p>
      </dgm:t>
    </dgm:pt>
    <dgm:pt modelId="{E1688FAB-5D74-499B-928D-DFC9B7976A33}" type="parTrans" cxnId="{17305D6B-B2F5-439D-B0B3-C576099D956F}">
      <dgm:prSet/>
      <dgm:spPr/>
      <dgm:t>
        <a:bodyPr/>
        <a:lstStyle/>
        <a:p>
          <a:endParaRPr lang="en-US" sz="2000"/>
        </a:p>
      </dgm:t>
    </dgm:pt>
    <dgm:pt modelId="{887EA763-3ADC-462B-B0D4-A89EA00AAAE1}" type="sibTrans" cxnId="{17305D6B-B2F5-439D-B0B3-C576099D956F}">
      <dgm:prSet/>
      <dgm:spPr/>
      <dgm:t>
        <a:bodyPr/>
        <a:lstStyle/>
        <a:p>
          <a:endParaRPr lang="en-US" sz="2000"/>
        </a:p>
      </dgm:t>
    </dgm:pt>
    <dgm:pt modelId="{93BF003F-F22E-42FA-8884-10CAC634F866}">
      <dgm:prSet custT="1"/>
      <dgm:spPr/>
      <dgm:t>
        <a:bodyPr/>
        <a:lstStyle/>
        <a:p>
          <a:r>
            <a:rPr lang="en-US" sz="2400" dirty="0"/>
            <a:t>Infrared light causes chemical molecules to vibrate in a way that unique to each different chemical.</a:t>
          </a:r>
        </a:p>
      </dgm:t>
    </dgm:pt>
    <dgm:pt modelId="{CB22F8D6-30F3-4495-8193-5A7B3AB393AF}" type="parTrans" cxnId="{F41A70FC-5B10-485A-94EC-1D8AFA07CB76}">
      <dgm:prSet/>
      <dgm:spPr/>
      <dgm:t>
        <a:bodyPr/>
        <a:lstStyle/>
        <a:p>
          <a:endParaRPr lang="en-US" sz="2000"/>
        </a:p>
      </dgm:t>
    </dgm:pt>
    <dgm:pt modelId="{C7C0F5AF-16E1-490E-AA91-AFBE6FF88877}" type="sibTrans" cxnId="{F41A70FC-5B10-485A-94EC-1D8AFA07CB76}">
      <dgm:prSet/>
      <dgm:spPr/>
      <dgm:t>
        <a:bodyPr/>
        <a:lstStyle/>
        <a:p>
          <a:endParaRPr lang="en-US" sz="2000"/>
        </a:p>
      </dgm:t>
    </dgm:pt>
    <dgm:pt modelId="{852B7752-E3C3-42E7-9E22-81595A815F61}" type="pres">
      <dgm:prSet presAssocID="{5CD7C992-0A98-48B8-9B5F-C0AFCABA67D7}" presName="Name0" presStyleCnt="0">
        <dgm:presLayoutVars>
          <dgm:dir/>
          <dgm:animLvl val="lvl"/>
          <dgm:resizeHandles val="exact"/>
        </dgm:presLayoutVars>
      </dgm:prSet>
      <dgm:spPr/>
    </dgm:pt>
    <dgm:pt modelId="{274590B3-C54C-4F25-A229-E0FD1740D603}" type="pres">
      <dgm:prSet presAssocID="{93BF003F-F22E-42FA-8884-10CAC634F866}" presName="boxAndChildren" presStyleCnt="0"/>
      <dgm:spPr/>
    </dgm:pt>
    <dgm:pt modelId="{FE6696EF-A0AC-422E-B4E9-2A4E7C493CEE}" type="pres">
      <dgm:prSet presAssocID="{93BF003F-F22E-42FA-8884-10CAC634F866}" presName="parentTextBox" presStyleLbl="node1" presStyleIdx="0" presStyleCnt="3" custScaleY="112986"/>
      <dgm:spPr/>
    </dgm:pt>
    <dgm:pt modelId="{EF91D3EB-F488-44D4-A82E-2F11AEB7C852}" type="pres">
      <dgm:prSet presAssocID="{CE662C60-76E7-459B-A35E-3CACB89BC12F}" presName="sp" presStyleCnt="0"/>
      <dgm:spPr/>
    </dgm:pt>
    <dgm:pt modelId="{5AD7CD0F-20C5-4E4A-A27B-C12F73778CA3}" type="pres">
      <dgm:prSet presAssocID="{3C966ED2-EC76-445E-ADD8-A9EAC34150C4}" presName="arrowAndChildren" presStyleCnt="0"/>
      <dgm:spPr/>
    </dgm:pt>
    <dgm:pt modelId="{5C9AF96B-D882-4C05-8EFD-0DD2CAB398D0}" type="pres">
      <dgm:prSet presAssocID="{3C966ED2-EC76-445E-ADD8-A9EAC34150C4}" presName="parentTextArrow" presStyleLbl="node1" presStyleIdx="0" presStyleCnt="3"/>
      <dgm:spPr/>
    </dgm:pt>
    <dgm:pt modelId="{91527815-DF4E-4436-A8C9-A4E9CD5B04B1}" type="pres">
      <dgm:prSet presAssocID="{3C966ED2-EC76-445E-ADD8-A9EAC34150C4}" presName="arrow" presStyleLbl="node1" presStyleIdx="1" presStyleCnt="3" custScaleY="211976"/>
      <dgm:spPr/>
    </dgm:pt>
    <dgm:pt modelId="{52FDF3FD-D02A-44F4-BCB4-8D4D5B1EB179}" type="pres">
      <dgm:prSet presAssocID="{3C966ED2-EC76-445E-ADD8-A9EAC34150C4}" presName="descendantArrow" presStyleCnt="0"/>
      <dgm:spPr/>
    </dgm:pt>
    <dgm:pt modelId="{8F26538D-C659-4C98-AEA5-777EEDCC30EA}" type="pres">
      <dgm:prSet presAssocID="{3731C435-5C37-4710-9A47-9F30BE9A538B}" presName="childTextArrow" presStyleLbl="fgAccFollowNode1" presStyleIdx="0" presStyleCnt="3" custScaleY="218022">
        <dgm:presLayoutVars>
          <dgm:bulletEnabled val="1"/>
        </dgm:presLayoutVars>
      </dgm:prSet>
      <dgm:spPr/>
    </dgm:pt>
    <dgm:pt modelId="{857363DA-CC32-4A6A-BB3D-A2431DADD0EB}" type="pres">
      <dgm:prSet presAssocID="{D84025D4-AD16-4727-87D4-A315EC0A4609}" presName="childTextArrow" presStyleLbl="fgAccFollowNode1" presStyleIdx="1" presStyleCnt="3" custScaleY="218022">
        <dgm:presLayoutVars>
          <dgm:bulletEnabled val="1"/>
        </dgm:presLayoutVars>
      </dgm:prSet>
      <dgm:spPr/>
    </dgm:pt>
    <dgm:pt modelId="{0180BB2E-9541-45F0-92FA-60327DFC60D8}" type="pres">
      <dgm:prSet presAssocID="{C9463663-060D-495C-A534-3AA62812C959}" presName="childTextArrow" presStyleLbl="fgAccFollowNode1" presStyleIdx="2" presStyleCnt="3" custScaleY="218022">
        <dgm:presLayoutVars>
          <dgm:bulletEnabled val="1"/>
        </dgm:presLayoutVars>
      </dgm:prSet>
      <dgm:spPr/>
    </dgm:pt>
    <dgm:pt modelId="{1BFAA034-9397-42D7-8915-2DD26BF82221}" type="pres">
      <dgm:prSet presAssocID="{2D26D024-D6C3-48D6-939E-D9267FBED3A3}" presName="sp" presStyleCnt="0"/>
      <dgm:spPr/>
    </dgm:pt>
    <dgm:pt modelId="{E7A2C55B-96CF-47F8-ABCE-627E4AEBF4DC}" type="pres">
      <dgm:prSet presAssocID="{33EBC053-9724-49D9-A097-76D15EBBC90A}" presName="arrowAndChildren" presStyleCnt="0"/>
      <dgm:spPr/>
    </dgm:pt>
    <dgm:pt modelId="{65C58E08-BFA8-4120-808A-ED13E0D91DDA}" type="pres">
      <dgm:prSet presAssocID="{33EBC053-9724-49D9-A097-76D15EBBC90A}" presName="parentTextArrow" presStyleLbl="node1" presStyleIdx="2" presStyleCnt="3"/>
      <dgm:spPr/>
    </dgm:pt>
  </dgm:ptLst>
  <dgm:cxnLst>
    <dgm:cxn modelId="{F3317C15-FA7D-4065-9EAA-850F2F3D12C5}" type="presOf" srcId="{D84025D4-AD16-4727-87D4-A315EC0A4609}" destId="{857363DA-CC32-4A6A-BB3D-A2431DADD0EB}" srcOrd="0" destOrd="0" presId="urn:microsoft.com/office/officeart/2005/8/layout/process4"/>
    <dgm:cxn modelId="{DACED015-FC3D-4BFF-94F0-145F8B6C7FE5}" srcId="{5CD7C992-0A98-48B8-9B5F-C0AFCABA67D7}" destId="{3C966ED2-EC76-445E-ADD8-A9EAC34150C4}" srcOrd="1" destOrd="0" parTransId="{B9154ED9-182E-4F4E-9846-D92DE5C2E320}" sibTransId="{CE662C60-76E7-459B-A35E-3CACB89BC12F}"/>
    <dgm:cxn modelId="{59413422-DBE5-4F20-AF3B-DF7DD8158D19}" type="presOf" srcId="{3731C435-5C37-4710-9A47-9F30BE9A538B}" destId="{8F26538D-C659-4C98-AEA5-777EEDCC30EA}" srcOrd="0" destOrd="0" presId="urn:microsoft.com/office/officeart/2005/8/layout/process4"/>
    <dgm:cxn modelId="{FCDE3826-CF3E-49B0-AB0C-5A30D8F80ECE}" type="presOf" srcId="{3C966ED2-EC76-445E-ADD8-A9EAC34150C4}" destId="{91527815-DF4E-4436-A8C9-A4E9CD5B04B1}" srcOrd="1" destOrd="0" presId="urn:microsoft.com/office/officeart/2005/8/layout/process4"/>
    <dgm:cxn modelId="{113FC935-F150-4F96-9A71-7313DC80FB4C}" srcId="{5CD7C992-0A98-48B8-9B5F-C0AFCABA67D7}" destId="{33EBC053-9724-49D9-A097-76D15EBBC90A}" srcOrd="0" destOrd="0" parTransId="{EA190F5C-29E7-4D74-BCCD-CACBA060C5A6}" sibTransId="{2D26D024-D6C3-48D6-939E-D9267FBED3A3}"/>
    <dgm:cxn modelId="{17305D6B-B2F5-439D-B0B3-C576099D956F}" srcId="{3C966ED2-EC76-445E-ADD8-A9EAC34150C4}" destId="{C9463663-060D-495C-A534-3AA62812C959}" srcOrd="2" destOrd="0" parTransId="{E1688FAB-5D74-499B-928D-DFC9B7976A33}" sibTransId="{887EA763-3ADC-462B-B0D4-A89EA00AAAE1}"/>
    <dgm:cxn modelId="{1702B456-DB15-4554-9B3D-3388D3607D97}" type="presOf" srcId="{C9463663-060D-495C-A534-3AA62812C959}" destId="{0180BB2E-9541-45F0-92FA-60327DFC60D8}" srcOrd="0" destOrd="0" presId="urn:microsoft.com/office/officeart/2005/8/layout/process4"/>
    <dgm:cxn modelId="{4C344C7C-6EC9-455C-959E-7B78A4A8D691}" srcId="{3C966ED2-EC76-445E-ADD8-A9EAC34150C4}" destId="{D84025D4-AD16-4727-87D4-A315EC0A4609}" srcOrd="1" destOrd="0" parTransId="{5440330C-DA97-414A-A92A-CFC75D7BAC36}" sibTransId="{78EAB16D-F6C3-488E-AAFC-762ACC5C9986}"/>
    <dgm:cxn modelId="{427B7F82-D86C-40BF-93EA-5958CB60AED4}" type="presOf" srcId="{3C966ED2-EC76-445E-ADD8-A9EAC34150C4}" destId="{5C9AF96B-D882-4C05-8EFD-0DD2CAB398D0}" srcOrd="0" destOrd="0" presId="urn:microsoft.com/office/officeart/2005/8/layout/process4"/>
    <dgm:cxn modelId="{97747EC9-51CD-4A8E-824F-AD6216253F30}" srcId="{3C966ED2-EC76-445E-ADD8-A9EAC34150C4}" destId="{3731C435-5C37-4710-9A47-9F30BE9A538B}" srcOrd="0" destOrd="0" parTransId="{92F16FCA-FC9B-4CC9-8300-DFBF25F44A32}" sibTransId="{4A81E58A-CD58-4D8E-AEEC-8E5E9942E5AC}"/>
    <dgm:cxn modelId="{F3172FD3-A8EE-4643-A139-9BF0138481F6}" type="presOf" srcId="{5CD7C992-0A98-48B8-9B5F-C0AFCABA67D7}" destId="{852B7752-E3C3-42E7-9E22-81595A815F61}" srcOrd="0" destOrd="0" presId="urn:microsoft.com/office/officeart/2005/8/layout/process4"/>
    <dgm:cxn modelId="{4B48FBD7-8998-4825-ABA6-6939FD7FE028}" type="presOf" srcId="{93BF003F-F22E-42FA-8884-10CAC634F866}" destId="{FE6696EF-A0AC-422E-B4E9-2A4E7C493CEE}" srcOrd="0" destOrd="0" presId="urn:microsoft.com/office/officeart/2005/8/layout/process4"/>
    <dgm:cxn modelId="{4BC4B9EC-A4BC-4F9A-AF07-92B326DAF0E9}" type="presOf" srcId="{33EBC053-9724-49D9-A097-76D15EBBC90A}" destId="{65C58E08-BFA8-4120-808A-ED13E0D91DDA}" srcOrd="0" destOrd="0" presId="urn:microsoft.com/office/officeart/2005/8/layout/process4"/>
    <dgm:cxn modelId="{F41A70FC-5B10-485A-94EC-1D8AFA07CB76}" srcId="{5CD7C992-0A98-48B8-9B5F-C0AFCABA67D7}" destId="{93BF003F-F22E-42FA-8884-10CAC634F866}" srcOrd="2" destOrd="0" parTransId="{CB22F8D6-30F3-4495-8193-5A7B3AB393AF}" sibTransId="{C7C0F5AF-16E1-490E-AA91-AFBE6FF88877}"/>
    <dgm:cxn modelId="{F306F1F1-7053-447E-89AB-4ACA119C913E}" type="presParOf" srcId="{852B7752-E3C3-42E7-9E22-81595A815F61}" destId="{274590B3-C54C-4F25-A229-E0FD1740D603}" srcOrd="0" destOrd="0" presId="urn:microsoft.com/office/officeart/2005/8/layout/process4"/>
    <dgm:cxn modelId="{572282E1-4BC3-4E9E-B93B-316A96E935A6}" type="presParOf" srcId="{274590B3-C54C-4F25-A229-E0FD1740D603}" destId="{FE6696EF-A0AC-422E-B4E9-2A4E7C493CEE}" srcOrd="0" destOrd="0" presId="urn:microsoft.com/office/officeart/2005/8/layout/process4"/>
    <dgm:cxn modelId="{83EAA8DF-1441-4FC9-A587-C90179B05746}" type="presParOf" srcId="{852B7752-E3C3-42E7-9E22-81595A815F61}" destId="{EF91D3EB-F488-44D4-A82E-2F11AEB7C852}" srcOrd="1" destOrd="0" presId="urn:microsoft.com/office/officeart/2005/8/layout/process4"/>
    <dgm:cxn modelId="{70A7CC85-50D3-495F-A9D9-3DCEFA7E5C3A}" type="presParOf" srcId="{852B7752-E3C3-42E7-9E22-81595A815F61}" destId="{5AD7CD0F-20C5-4E4A-A27B-C12F73778CA3}" srcOrd="2" destOrd="0" presId="urn:microsoft.com/office/officeart/2005/8/layout/process4"/>
    <dgm:cxn modelId="{B5141D8A-F7AF-4069-A2C2-D58C03FF1371}" type="presParOf" srcId="{5AD7CD0F-20C5-4E4A-A27B-C12F73778CA3}" destId="{5C9AF96B-D882-4C05-8EFD-0DD2CAB398D0}" srcOrd="0" destOrd="0" presId="urn:microsoft.com/office/officeart/2005/8/layout/process4"/>
    <dgm:cxn modelId="{C606D04F-9C06-4E8D-8BCB-A6350C6AA956}" type="presParOf" srcId="{5AD7CD0F-20C5-4E4A-A27B-C12F73778CA3}" destId="{91527815-DF4E-4436-A8C9-A4E9CD5B04B1}" srcOrd="1" destOrd="0" presId="urn:microsoft.com/office/officeart/2005/8/layout/process4"/>
    <dgm:cxn modelId="{711EE6B1-8CB0-4735-B9F3-1AE5A5A191AB}" type="presParOf" srcId="{5AD7CD0F-20C5-4E4A-A27B-C12F73778CA3}" destId="{52FDF3FD-D02A-44F4-BCB4-8D4D5B1EB179}" srcOrd="2" destOrd="0" presId="urn:microsoft.com/office/officeart/2005/8/layout/process4"/>
    <dgm:cxn modelId="{5523C49E-89F5-4F87-B401-91433B860C4A}" type="presParOf" srcId="{52FDF3FD-D02A-44F4-BCB4-8D4D5B1EB179}" destId="{8F26538D-C659-4C98-AEA5-777EEDCC30EA}" srcOrd="0" destOrd="0" presId="urn:microsoft.com/office/officeart/2005/8/layout/process4"/>
    <dgm:cxn modelId="{3893A511-E7B1-4363-A9A3-A6615586CC5B}" type="presParOf" srcId="{52FDF3FD-D02A-44F4-BCB4-8D4D5B1EB179}" destId="{857363DA-CC32-4A6A-BB3D-A2431DADD0EB}" srcOrd="1" destOrd="0" presId="urn:microsoft.com/office/officeart/2005/8/layout/process4"/>
    <dgm:cxn modelId="{F179ECB2-A408-4579-B78B-56119DB18DD6}" type="presParOf" srcId="{52FDF3FD-D02A-44F4-BCB4-8D4D5B1EB179}" destId="{0180BB2E-9541-45F0-92FA-60327DFC60D8}" srcOrd="2" destOrd="0" presId="urn:microsoft.com/office/officeart/2005/8/layout/process4"/>
    <dgm:cxn modelId="{112B2B6B-A56A-4511-BD6D-F6CB1EA0C575}" type="presParOf" srcId="{852B7752-E3C3-42E7-9E22-81595A815F61}" destId="{1BFAA034-9397-42D7-8915-2DD26BF82221}" srcOrd="3" destOrd="0" presId="urn:microsoft.com/office/officeart/2005/8/layout/process4"/>
    <dgm:cxn modelId="{A6B84E48-26DC-445B-8097-DB485DF28A78}" type="presParOf" srcId="{852B7752-E3C3-42E7-9E22-81595A815F61}" destId="{E7A2C55B-96CF-47F8-ABCE-627E4AEBF4DC}" srcOrd="4" destOrd="0" presId="urn:microsoft.com/office/officeart/2005/8/layout/process4"/>
    <dgm:cxn modelId="{9D5D40A1-7032-4548-AFD7-261C20286E74}" type="presParOf" srcId="{E7A2C55B-96CF-47F8-ABCE-627E4AEBF4DC}" destId="{65C58E08-BFA8-4120-808A-ED13E0D91DDA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120953D8-0C3D-4ACB-A6F8-20AEE16304BB}" type="doc">
      <dgm:prSet loTypeId="urn:microsoft.com/office/officeart/2005/8/layout/vList2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A510430A-E5FE-4826-A82D-A108153E2904}">
      <dgm:prSet/>
      <dgm:spPr/>
      <dgm:t>
        <a:bodyPr/>
        <a:lstStyle/>
        <a:p>
          <a:r>
            <a:rPr lang="en-US" dirty="0"/>
            <a:t>The focusing lens is located where the IR light leaves the sample chamber.</a:t>
          </a:r>
        </a:p>
      </dgm:t>
    </dgm:pt>
    <dgm:pt modelId="{5A22EA0E-37AF-413B-826B-2B02C8C851B5}" type="parTrans" cxnId="{4FDE543D-551C-4FCA-BA9C-96441A0FB996}">
      <dgm:prSet/>
      <dgm:spPr/>
      <dgm:t>
        <a:bodyPr/>
        <a:lstStyle/>
        <a:p>
          <a:endParaRPr lang="en-US"/>
        </a:p>
      </dgm:t>
    </dgm:pt>
    <dgm:pt modelId="{5B9E95E3-D0AD-4EA1-A4FB-A0F18576E191}" type="sibTrans" cxnId="{4FDE543D-551C-4FCA-BA9C-96441A0FB996}">
      <dgm:prSet/>
      <dgm:spPr/>
      <dgm:t>
        <a:bodyPr/>
        <a:lstStyle/>
        <a:p>
          <a:endParaRPr lang="en-US"/>
        </a:p>
      </dgm:t>
    </dgm:pt>
    <dgm:pt modelId="{5508C011-1A94-4D80-AC36-4A724F819119}">
      <dgm:prSet/>
      <dgm:spPr/>
      <dgm:t>
        <a:bodyPr/>
        <a:lstStyle/>
        <a:p>
          <a:r>
            <a:rPr lang="en-US" dirty="0"/>
            <a:t>The lens gathers the IR energy into one focused beam directed onto the detector.</a:t>
          </a:r>
        </a:p>
      </dgm:t>
    </dgm:pt>
    <dgm:pt modelId="{6FF9961A-A4EE-4814-98F3-3B396D8B674C}" type="parTrans" cxnId="{1A6CFA89-0D18-422B-860A-4CC840606C4D}">
      <dgm:prSet/>
      <dgm:spPr/>
      <dgm:t>
        <a:bodyPr/>
        <a:lstStyle/>
        <a:p>
          <a:endParaRPr lang="en-US"/>
        </a:p>
      </dgm:t>
    </dgm:pt>
    <dgm:pt modelId="{3C4814F8-87D4-4D9D-A517-48C2D12E4654}" type="sibTrans" cxnId="{1A6CFA89-0D18-422B-860A-4CC840606C4D}">
      <dgm:prSet/>
      <dgm:spPr/>
      <dgm:t>
        <a:bodyPr/>
        <a:lstStyle/>
        <a:p>
          <a:endParaRPr lang="en-US"/>
        </a:p>
      </dgm:t>
    </dgm:pt>
    <dgm:pt modelId="{78D2E767-C5CB-4E45-AECA-0365728393A1}" type="pres">
      <dgm:prSet presAssocID="{120953D8-0C3D-4ACB-A6F8-20AEE16304BB}" presName="linear" presStyleCnt="0">
        <dgm:presLayoutVars>
          <dgm:animLvl val="lvl"/>
          <dgm:resizeHandles val="exact"/>
        </dgm:presLayoutVars>
      </dgm:prSet>
      <dgm:spPr/>
    </dgm:pt>
    <dgm:pt modelId="{6D35DABF-A086-4FC1-AB5C-BD4C592F0A2E}" type="pres">
      <dgm:prSet presAssocID="{A510430A-E5FE-4826-A82D-A108153E2904}" presName="parentText" presStyleLbl="node1" presStyleIdx="0" presStyleCnt="2">
        <dgm:presLayoutVars>
          <dgm:chMax val="0"/>
          <dgm:bulletEnabled val="1"/>
        </dgm:presLayoutVars>
      </dgm:prSet>
      <dgm:spPr/>
    </dgm:pt>
    <dgm:pt modelId="{DE5EDAA2-04C2-4826-A8A0-59DE59EB2AB6}" type="pres">
      <dgm:prSet presAssocID="{5B9E95E3-D0AD-4EA1-A4FB-A0F18576E191}" presName="spacer" presStyleCnt="0"/>
      <dgm:spPr/>
    </dgm:pt>
    <dgm:pt modelId="{03BDDB0A-CC11-4742-83E1-E886CF583B44}" type="pres">
      <dgm:prSet presAssocID="{5508C011-1A94-4D80-AC36-4A724F819119}" presName="parentText" presStyleLbl="node1" presStyleIdx="1" presStyleCnt="2">
        <dgm:presLayoutVars>
          <dgm:chMax val="0"/>
          <dgm:bulletEnabled val="1"/>
        </dgm:presLayoutVars>
      </dgm:prSet>
      <dgm:spPr/>
    </dgm:pt>
  </dgm:ptLst>
  <dgm:cxnLst>
    <dgm:cxn modelId="{4FDE543D-551C-4FCA-BA9C-96441A0FB996}" srcId="{120953D8-0C3D-4ACB-A6F8-20AEE16304BB}" destId="{A510430A-E5FE-4826-A82D-A108153E2904}" srcOrd="0" destOrd="0" parTransId="{5A22EA0E-37AF-413B-826B-2B02C8C851B5}" sibTransId="{5B9E95E3-D0AD-4EA1-A4FB-A0F18576E191}"/>
    <dgm:cxn modelId="{91DC9369-3D05-4488-8CA3-DB62E4EFCBD8}" type="presOf" srcId="{5508C011-1A94-4D80-AC36-4A724F819119}" destId="{03BDDB0A-CC11-4742-83E1-E886CF583B44}" srcOrd="0" destOrd="0" presId="urn:microsoft.com/office/officeart/2005/8/layout/vList2"/>
    <dgm:cxn modelId="{A6D1A083-6F30-4C68-ADF3-4A6E67E07DBE}" type="presOf" srcId="{120953D8-0C3D-4ACB-A6F8-20AEE16304BB}" destId="{78D2E767-C5CB-4E45-AECA-0365728393A1}" srcOrd="0" destOrd="0" presId="urn:microsoft.com/office/officeart/2005/8/layout/vList2"/>
    <dgm:cxn modelId="{1A6CFA89-0D18-422B-860A-4CC840606C4D}" srcId="{120953D8-0C3D-4ACB-A6F8-20AEE16304BB}" destId="{5508C011-1A94-4D80-AC36-4A724F819119}" srcOrd="1" destOrd="0" parTransId="{6FF9961A-A4EE-4814-98F3-3B396D8B674C}" sibTransId="{3C4814F8-87D4-4D9D-A517-48C2D12E4654}"/>
    <dgm:cxn modelId="{50AEB4C4-656C-4282-98E3-519BC799D47C}" type="presOf" srcId="{A510430A-E5FE-4826-A82D-A108153E2904}" destId="{6D35DABF-A086-4FC1-AB5C-BD4C592F0A2E}" srcOrd="0" destOrd="0" presId="urn:microsoft.com/office/officeart/2005/8/layout/vList2"/>
    <dgm:cxn modelId="{44A3DC2F-AAC4-4A0A-B21D-4B8BBC2F2399}" type="presParOf" srcId="{78D2E767-C5CB-4E45-AECA-0365728393A1}" destId="{6D35DABF-A086-4FC1-AB5C-BD4C592F0A2E}" srcOrd="0" destOrd="0" presId="urn:microsoft.com/office/officeart/2005/8/layout/vList2"/>
    <dgm:cxn modelId="{5550E75B-31FA-4DA8-A034-2617F7DE1A10}" type="presParOf" srcId="{78D2E767-C5CB-4E45-AECA-0365728393A1}" destId="{DE5EDAA2-04C2-4826-A8A0-59DE59EB2AB6}" srcOrd="1" destOrd="0" presId="urn:microsoft.com/office/officeart/2005/8/layout/vList2"/>
    <dgm:cxn modelId="{2C9A35B5-7AAE-460F-95A4-D1AE686B4C88}" type="presParOf" srcId="{78D2E767-C5CB-4E45-AECA-0365728393A1}" destId="{03BDDB0A-CC11-4742-83E1-E886CF583B44}" srcOrd="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F8D8721D-2D39-49E9-9FFD-1CD9381DDA58}" type="doc">
      <dgm:prSet loTypeId="urn:microsoft.com/office/officeart/2005/8/layout/vList2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1CFCC97A-D83F-45E6-889B-DE964D98C79D}">
      <dgm:prSet/>
      <dgm:spPr/>
      <dgm:t>
        <a:bodyPr/>
        <a:lstStyle/>
        <a:p>
          <a:r>
            <a:rPr lang="en-US" dirty="0"/>
            <a:t>Quartz Internal Standard/Quartz Plate</a:t>
          </a:r>
        </a:p>
      </dgm:t>
    </dgm:pt>
    <dgm:pt modelId="{22F675AA-7321-4A59-A711-4E14697A9C37}" type="parTrans" cxnId="{2FFF96BA-70FB-4202-A0F2-0E50C2022AE3}">
      <dgm:prSet/>
      <dgm:spPr/>
      <dgm:t>
        <a:bodyPr/>
        <a:lstStyle/>
        <a:p>
          <a:endParaRPr lang="en-US"/>
        </a:p>
      </dgm:t>
    </dgm:pt>
    <dgm:pt modelId="{934F52EF-1481-4E16-BBBF-075B645DC506}" type="sibTrans" cxnId="{2FFF96BA-70FB-4202-A0F2-0E50C2022AE3}">
      <dgm:prSet/>
      <dgm:spPr/>
      <dgm:t>
        <a:bodyPr/>
        <a:lstStyle/>
        <a:p>
          <a:endParaRPr lang="en-US"/>
        </a:p>
      </dgm:t>
    </dgm:pt>
    <dgm:pt modelId="{0BC6398D-9BD8-4916-8CA7-319F86FDC61A}">
      <dgm:prSet/>
      <dgm:spPr/>
      <dgm:t>
        <a:bodyPr/>
        <a:lstStyle/>
        <a:p>
          <a:r>
            <a:rPr lang="en-US" dirty="0"/>
            <a:t>Checks that the programmed calibration factors are accurate.</a:t>
          </a:r>
        </a:p>
      </dgm:t>
    </dgm:pt>
    <dgm:pt modelId="{ABD472D0-64A2-4EFD-840A-B06EE1CA5892}" type="parTrans" cxnId="{3FAB1C65-A47F-4237-8944-5FAB9EC7859E}">
      <dgm:prSet/>
      <dgm:spPr/>
      <dgm:t>
        <a:bodyPr/>
        <a:lstStyle/>
        <a:p>
          <a:endParaRPr lang="en-US"/>
        </a:p>
      </dgm:t>
    </dgm:pt>
    <dgm:pt modelId="{3FC8B7D9-98D9-44C6-BB59-8B5356C9AAD0}" type="sibTrans" cxnId="{3FAB1C65-A47F-4237-8944-5FAB9EC7859E}">
      <dgm:prSet/>
      <dgm:spPr/>
      <dgm:t>
        <a:bodyPr/>
        <a:lstStyle/>
        <a:p>
          <a:endParaRPr lang="en-US"/>
        </a:p>
      </dgm:t>
    </dgm:pt>
    <dgm:pt modelId="{57CC758F-5C98-4F1C-B4B1-76B0D2C41BC0}">
      <dgm:prSet/>
      <dgm:spPr/>
      <dgm:t>
        <a:bodyPr/>
        <a:lstStyle/>
        <a:p>
          <a:r>
            <a:rPr lang="en-US" dirty="0"/>
            <a:t>Filters &amp; quartz plate are embedded in two geared wheels located between the sample chamber and detector.</a:t>
          </a:r>
        </a:p>
      </dgm:t>
    </dgm:pt>
    <dgm:pt modelId="{3FF1A5B3-1EEA-4934-AE78-56CD10E9FB27}" type="parTrans" cxnId="{5F8F4368-27B8-4806-BDA3-73BA8DE8D874}">
      <dgm:prSet/>
      <dgm:spPr/>
      <dgm:t>
        <a:bodyPr/>
        <a:lstStyle/>
        <a:p>
          <a:endParaRPr lang="en-US"/>
        </a:p>
      </dgm:t>
    </dgm:pt>
    <dgm:pt modelId="{05511F60-AE8E-42BF-8157-4834198C2279}" type="sibTrans" cxnId="{5F8F4368-27B8-4806-BDA3-73BA8DE8D874}">
      <dgm:prSet/>
      <dgm:spPr/>
      <dgm:t>
        <a:bodyPr/>
        <a:lstStyle/>
        <a:p>
          <a:endParaRPr lang="en-US"/>
        </a:p>
      </dgm:t>
    </dgm:pt>
    <dgm:pt modelId="{F1215E18-96C5-4F42-BC71-888DA5F88485}" type="pres">
      <dgm:prSet presAssocID="{F8D8721D-2D39-49E9-9FFD-1CD9381DDA58}" presName="linear" presStyleCnt="0">
        <dgm:presLayoutVars>
          <dgm:animLvl val="lvl"/>
          <dgm:resizeHandles val="exact"/>
        </dgm:presLayoutVars>
      </dgm:prSet>
      <dgm:spPr/>
    </dgm:pt>
    <dgm:pt modelId="{326DD5B3-7D2B-49C7-8CA6-178B380367F6}" type="pres">
      <dgm:prSet presAssocID="{1CFCC97A-D83F-45E6-889B-DE964D98C79D}" presName="parentText" presStyleLbl="node1" presStyleIdx="0" presStyleCnt="3">
        <dgm:presLayoutVars>
          <dgm:chMax val="0"/>
          <dgm:bulletEnabled val="1"/>
        </dgm:presLayoutVars>
      </dgm:prSet>
      <dgm:spPr/>
    </dgm:pt>
    <dgm:pt modelId="{5B18CE3F-C925-4B94-BAFD-DC0C3A27225C}" type="pres">
      <dgm:prSet presAssocID="{934F52EF-1481-4E16-BBBF-075B645DC506}" presName="spacer" presStyleCnt="0"/>
      <dgm:spPr/>
    </dgm:pt>
    <dgm:pt modelId="{1FF45AD1-7256-4E58-AED2-B6D4658E8457}" type="pres">
      <dgm:prSet presAssocID="{0BC6398D-9BD8-4916-8CA7-319F86FDC61A}" presName="parentText" presStyleLbl="node1" presStyleIdx="1" presStyleCnt="3">
        <dgm:presLayoutVars>
          <dgm:chMax val="0"/>
          <dgm:bulletEnabled val="1"/>
        </dgm:presLayoutVars>
      </dgm:prSet>
      <dgm:spPr/>
    </dgm:pt>
    <dgm:pt modelId="{36DC8AAC-B48C-4DE2-BD5F-B7486886D748}" type="pres">
      <dgm:prSet presAssocID="{3FC8B7D9-98D9-44C6-BB59-8B5356C9AAD0}" presName="spacer" presStyleCnt="0"/>
      <dgm:spPr/>
    </dgm:pt>
    <dgm:pt modelId="{E29F0D63-AC40-4B79-BC73-CF420F39FA3A}" type="pres">
      <dgm:prSet presAssocID="{57CC758F-5C98-4F1C-B4B1-76B0D2C41BC0}" presName="parentText" presStyleLbl="node1" presStyleIdx="2" presStyleCnt="3">
        <dgm:presLayoutVars>
          <dgm:chMax val="0"/>
          <dgm:bulletEnabled val="1"/>
        </dgm:presLayoutVars>
      </dgm:prSet>
      <dgm:spPr/>
    </dgm:pt>
  </dgm:ptLst>
  <dgm:cxnLst>
    <dgm:cxn modelId="{F6478B06-DDF4-4BC3-AA74-D270189853BB}" type="presOf" srcId="{1CFCC97A-D83F-45E6-889B-DE964D98C79D}" destId="{326DD5B3-7D2B-49C7-8CA6-178B380367F6}" srcOrd="0" destOrd="0" presId="urn:microsoft.com/office/officeart/2005/8/layout/vList2"/>
    <dgm:cxn modelId="{3FAB1C65-A47F-4237-8944-5FAB9EC7859E}" srcId="{F8D8721D-2D39-49E9-9FFD-1CD9381DDA58}" destId="{0BC6398D-9BD8-4916-8CA7-319F86FDC61A}" srcOrd="1" destOrd="0" parTransId="{ABD472D0-64A2-4EFD-840A-B06EE1CA5892}" sibTransId="{3FC8B7D9-98D9-44C6-BB59-8B5356C9AAD0}"/>
    <dgm:cxn modelId="{5F8F4368-27B8-4806-BDA3-73BA8DE8D874}" srcId="{F8D8721D-2D39-49E9-9FFD-1CD9381DDA58}" destId="{57CC758F-5C98-4F1C-B4B1-76B0D2C41BC0}" srcOrd="2" destOrd="0" parTransId="{3FF1A5B3-1EEA-4934-AE78-56CD10E9FB27}" sibTransId="{05511F60-AE8E-42BF-8157-4834198C2279}"/>
    <dgm:cxn modelId="{76C56858-5162-431D-8FAF-6DB95B26D89D}" type="presOf" srcId="{F8D8721D-2D39-49E9-9FFD-1CD9381DDA58}" destId="{F1215E18-96C5-4F42-BC71-888DA5F88485}" srcOrd="0" destOrd="0" presId="urn:microsoft.com/office/officeart/2005/8/layout/vList2"/>
    <dgm:cxn modelId="{E9D96193-869C-4909-B579-59D4594DC85A}" type="presOf" srcId="{0BC6398D-9BD8-4916-8CA7-319F86FDC61A}" destId="{1FF45AD1-7256-4E58-AED2-B6D4658E8457}" srcOrd="0" destOrd="0" presId="urn:microsoft.com/office/officeart/2005/8/layout/vList2"/>
    <dgm:cxn modelId="{AC6E57A2-9C9A-429F-B0F9-CA0E447684D4}" type="presOf" srcId="{57CC758F-5C98-4F1C-B4B1-76B0D2C41BC0}" destId="{E29F0D63-AC40-4B79-BC73-CF420F39FA3A}" srcOrd="0" destOrd="0" presId="urn:microsoft.com/office/officeart/2005/8/layout/vList2"/>
    <dgm:cxn modelId="{2FFF96BA-70FB-4202-A0F2-0E50C2022AE3}" srcId="{F8D8721D-2D39-49E9-9FFD-1CD9381DDA58}" destId="{1CFCC97A-D83F-45E6-889B-DE964D98C79D}" srcOrd="0" destOrd="0" parTransId="{22F675AA-7321-4A59-A711-4E14697A9C37}" sibTransId="{934F52EF-1481-4E16-BBBF-075B645DC506}"/>
    <dgm:cxn modelId="{8FD82D99-0DC7-4C1D-B8DA-5DE0D6879160}" type="presParOf" srcId="{F1215E18-96C5-4F42-BC71-888DA5F88485}" destId="{326DD5B3-7D2B-49C7-8CA6-178B380367F6}" srcOrd="0" destOrd="0" presId="urn:microsoft.com/office/officeart/2005/8/layout/vList2"/>
    <dgm:cxn modelId="{5DD5B58D-DF00-46D1-AB72-2DA321BEDD7C}" type="presParOf" srcId="{F1215E18-96C5-4F42-BC71-888DA5F88485}" destId="{5B18CE3F-C925-4B94-BAFD-DC0C3A27225C}" srcOrd="1" destOrd="0" presId="urn:microsoft.com/office/officeart/2005/8/layout/vList2"/>
    <dgm:cxn modelId="{AE3FCC68-F1B6-49FB-8CC8-072A7BA3CA88}" type="presParOf" srcId="{F1215E18-96C5-4F42-BC71-888DA5F88485}" destId="{1FF45AD1-7256-4E58-AED2-B6D4658E8457}" srcOrd="2" destOrd="0" presId="urn:microsoft.com/office/officeart/2005/8/layout/vList2"/>
    <dgm:cxn modelId="{D28D54FB-2AAB-4A34-8252-E6448F7A2813}" type="presParOf" srcId="{F1215E18-96C5-4F42-BC71-888DA5F88485}" destId="{36DC8AAC-B48C-4DE2-BD5F-B7486886D748}" srcOrd="3" destOrd="0" presId="urn:microsoft.com/office/officeart/2005/8/layout/vList2"/>
    <dgm:cxn modelId="{2AD1CF8A-29AE-4200-ADB3-AA7D093FB5A9}" type="presParOf" srcId="{F1215E18-96C5-4F42-BC71-888DA5F88485}" destId="{E29F0D63-AC40-4B79-BC73-CF420F39FA3A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DD02595-2BE8-4E48-9F37-6AD9F83F43C9}">
      <dsp:nvSpPr>
        <dsp:cNvPr id="0" name=""/>
        <dsp:cNvSpPr/>
      </dsp:nvSpPr>
      <dsp:spPr>
        <a:xfrm>
          <a:off x="0" y="4105454"/>
          <a:ext cx="5000124" cy="1347501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DataMasters are </a:t>
          </a:r>
          <a:r>
            <a:rPr lang="en-US" sz="2000" u="sng" kern="1200" dirty="0"/>
            <a:t>checked</a:t>
          </a:r>
          <a:r>
            <a:rPr lang="en-US" sz="2000" kern="1200" dirty="0"/>
            <a:t> in the field (more on this shortly).</a:t>
          </a:r>
        </a:p>
      </dsp:txBody>
      <dsp:txXfrm>
        <a:off x="0" y="4105454"/>
        <a:ext cx="5000124" cy="1347501"/>
      </dsp:txXfrm>
    </dsp:sp>
    <dsp:sp modelId="{921D9A66-E7BC-4FC7-88B8-E7855FB485A3}">
      <dsp:nvSpPr>
        <dsp:cNvPr id="0" name=""/>
        <dsp:cNvSpPr/>
      </dsp:nvSpPr>
      <dsp:spPr>
        <a:xfrm rot="10800000">
          <a:off x="0" y="2053209"/>
          <a:ext cx="5000124" cy="2072457"/>
        </a:xfrm>
        <a:prstGeom prst="upArrowCallou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ADJUSTMENT is NOT done in the field.</a:t>
          </a:r>
        </a:p>
      </dsp:txBody>
      <dsp:txXfrm rot="10800000">
        <a:off x="0" y="2053209"/>
        <a:ext cx="5000124" cy="1346620"/>
      </dsp:txXfrm>
    </dsp:sp>
    <dsp:sp modelId="{55503FAC-2A7D-4456-A275-61EE27632C5C}">
      <dsp:nvSpPr>
        <dsp:cNvPr id="0" name=""/>
        <dsp:cNvSpPr/>
      </dsp:nvSpPr>
      <dsp:spPr>
        <a:xfrm rot="10800000">
          <a:off x="0" y="964"/>
          <a:ext cx="5000124" cy="2072457"/>
        </a:xfrm>
        <a:prstGeom prst="upArrowCallou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Alaska DataMaster ADJUSTMENT may occur at </a:t>
          </a:r>
        </a:p>
      </dsp:txBody>
      <dsp:txXfrm rot="-10800000">
        <a:off x="0" y="964"/>
        <a:ext cx="5000124" cy="727432"/>
      </dsp:txXfrm>
    </dsp:sp>
    <dsp:sp modelId="{3CA36977-61E9-4675-A763-BAA22C14C3CB}">
      <dsp:nvSpPr>
        <dsp:cNvPr id="0" name=""/>
        <dsp:cNvSpPr/>
      </dsp:nvSpPr>
      <dsp:spPr>
        <a:xfrm>
          <a:off x="0" y="728396"/>
          <a:ext cx="2500062" cy="619664"/>
        </a:xfrm>
        <a:prstGeom prst="rect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30480" rIns="170688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/>
            <a:t>a Manufacturer facility OR </a:t>
          </a:r>
        </a:p>
      </dsp:txBody>
      <dsp:txXfrm>
        <a:off x="0" y="728396"/>
        <a:ext cx="2500062" cy="619664"/>
      </dsp:txXfrm>
    </dsp:sp>
    <dsp:sp modelId="{5988F764-9A00-4EDE-BFFD-6DCF363D4DE2}">
      <dsp:nvSpPr>
        <dsp:cNvPr id="0" name=""/>
        <dsp:cNvSpPr/>
      </dsp:nvSpPr>
      <dsp:spPr>
        <a:xfrm>
          <a:off x="2500062" y="728396"/>
          <a:ext cx="2500062" cy="619664"/>
        </a:xfrm>
        <a:prstGeom prst="rect">
          <a:avLst/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30480" rIns="170688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/>
            <a:t>the Alaska State Crime Lab </a:t>
          </a:r>
        </a:p>
      </dsp:txBody>
      <dsp:txXfrm>
        <a:off x="2500062" y="728396"/>
        <a:ext cx="2500062" cy="61966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E6696EF-A0AC-422E-B4E9-2A4E7C493CEE}">
      <dsp:nvSpPr>
        <dsp:cNvPr id="0" name=""/>
        <dsp:cNvSpPr/>
      </dsp:nvSpPr>
      <dsp:spPr>
        <a:xfrm>
          <a:off x="0" y="4821248"/>
          <a:ext cx="5410200" cy="1141957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/>
            <a:t>Infrared light causes chemical molecules to vibrate in a way that unique to each different chemical.</a:t>
          </a:r>
        </a:p>
      </dsp:txBody>
      <dsp:txXfrm>
        <a:off x="0" y="4821248"/>
        <a:ext cx="5410200" cy="1141957"/>
      </dsp:txXfrm>
    </dsp:sp>
    <dsp:sp modelId="{91527815-DF4E-4436-A8C9-A4E9CD5B04B1}">
      <dsp:nvSpPr>
        <dsp:cNvPr id="0" name=""/>
        <dsp:cNvSpPr/>
      </dsp:nvSpPr>
      <dsp:spPr>
        <a:xfrm rot="10800000">
          <a:off x="0" y="1541311"/>
          <a:ext cx="5410200" cy="3295098"/>
        </a:xfrm>
        <a:prstGeom prst="upArrowCallou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/>
            <a:t>How do chemicals differ from one another?</a:t>
          </a:r>
        </a:p>
      </dsp:txBody>
      <dsp:txXfrm rot="-10800000">
        <a:off x="0" y="1541311"/>
        <a:ext cx="5410200" cy="1156579"/>
      </dsp:txXfrm>
    </dsp:sp>
    <dsp:sp modelId="{8F26538D-C659-4C98-AEA5-777EEDCC30EA}">
      <dsp:nvSpPr>
        <dsp:cNvPr id="0" name=""/>
        <dsp:cNvSpPr/>
      </dsp:nvSpPr>
      <dsp:spPr>
        <a:xfrm>
          <a:off x="2641" y="2682970"/>
          <a:ext cx="1801638" cy="1013335"/>
        </a:xfrm>
        <a:prstGeom prst="rect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20320" rIns="113792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Could be made up of different elements</a:t>
          </a:r>
        </a:p>
      </dsp:txBody>
      <dsp:txXfrm>
        <a:off x="2641" y="2682970"/>
        <a:ext cx="1801638" cy="1013335"/>
      </dsp:txXfrm>
    </dsp:sp>
    <dsp:sp modelId="{857363DA-CC32-4A6A-BB3D-A2431DADD0EB}">
      <dsp:nvSpPr>
        <dsp:cNvPr id="0" name=""/>
        <dsp:cNvSpPr/>
      </dsp:nvSpPr>
      <dsp:spPr>
        <a:xfrm>
          <a:off x="1804280" y="2682970"/>
          <a:ext cx="1801638" cy="1013335"/>
        </a:xfrm>
        <a:prstGeom prst="rect">
          <a:avLst/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20320" rIns="113792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/>
            <a:t>Could be arranged in different ways</a:t>
          </a:r>
        </a:p>
      </dsp:txBody>
      <dsp:txXfrm>
        <a:off x="1804280" y="2682970"/>
        <a:ext cx="1801638" cy="1013335"/>
      </dsp:txXfrm>
    </dsp:sp>
    <dsp:sp modelId="{0180BB2E-9541-45F0-92FA-60327DFC60D8}">
      <dsp:nvSpPr>
        <dsp:cNvPr id="0" name=""/>
        <dsp:cNvSpPr/>
      </dsp:nvSpPr>
      <dsp:spPr>
        <a:xfrm>
          <a:off x="3605919" y="2682970"/>
          <a:ext cx="1801638" cy="1013335"/>
        </a:xfrm>
        <a:prstGeom prst="rect">
          <a:avLst/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20320" rIns="113792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/>
            <a:t>This leads to changes in chemical properties</a:t>
          </a:r>
        </a:p>
      </dsp:txBody>
      <dsp:txXfrm>
        <a:off x="3605919" y="2682970"/>
        <a:ext cx="1801638" cy="1013335"/>
      </dsp:txXfrm>
    </dsp:sp>
    <dsp:sp modelId="{65C58E08-BFA8-4120-808A-ED13E0D91DDA}">
      <dsp:nvSpPr>
        <dsp:cNvPr id="0" name=""/>
        <dsp:cNvSpPr/>
      </dsp:nvSpPr>
      <dsp:spPr>
        <a:xfrm rot="10800000">
          <a:off x="0" y="2004"/>
          <a:ext cx="5410200" cy="1554467"/>
        </a:xfrm>
        <a:prstGeom prst="upArrowCallou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/>
            <a:t>Chemicals (like ethanol) absorb infrared (IR) light based on their structure</a:t>
          </a:r>
        </a:p>
      </dsp:txBody>
      <dsp:txXfrm rot="10800000">
        <a:off x="0" y="2004"/>
        <a:ext cx="5410200" cy="1010046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D35DABF-A086-4FC1-AB5C-BD4C592F0A2E}">
      <dsp:nvSpPr>
        <dsp:cNvPr id="0" name=""/>
        <dsp:cNvSpPr/>
      </dsp:nvSpPr>
      <dsp:spPr>
        <a:xfrm>
          <a:off x="0" y="203993"/>
          <a:ext cx="4697730" cy="2497950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marL="0" lvl="0" indent="0" algn="l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500" kern="1200" dirty="0"/>
            <a:t>The focusing lens is located where the IR light leaves the sample chamber.</a:t>
          </a:r>
        </a:p>
      </dsp:txBody>
      <dsp:txXfrm>
        <a:off x="121940" y="325933"/>
        <a:ext cx="4453850" cy="2254070"/>
      </dsp:txXfrm>
    </dsp:sp>
    <dsp:sp modelId="{03BDDB0A-CC11-4742-83E1-E886CF583B44}">
      <dsp:nvSpPr>
        <dsp:cNvPr id="0" name=""/>
        <dsp:cNvSpPr/>
      </dsp:nvSpPr>
      <dsp:spPr>
        <a:xfrm>
          <a:off x="0" y="2802744"/>
          <a:ext cx="4697730" cy="2497950"/>
        </a:xfrm>
        <a:prstGeom prst="roundRect">
          <a:avLst/>
        </a:prstGeom>
        <a:solidFill>
          <a:schemeClr val="accent5">
            <a:hueOff val="-9933876"/>
            <a:satOff val="39811"/>
            <a:lumOff val="862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marL="0" lvl="0" indent="0" algn="l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500" kern="1200" dirty="0"/>
            <a:t>The lens gathers the IR energy into one focused beam directed onto the detector.</a:t>
          </a:r>
        </a:p>
      </dsp:txBody>
      <dsp:txXfrm>
        <a:off x="121940" y="2924684"/>
        <a:ext cx="4453850" cy="2254070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26DD5B3-7D2B-49C7-8CA6-178B380367F6}">
      <dsp:nvSpPr>
        <dsp:cNvPr id="0" name=""/>
        <dsp:cNvSpPr/>
      </dsp:nvSpPr>
      <dsp:spPr>
        <a:xfrm>
          <a:off x="0" y="23164"/>
          <a:ext cx="4697730" cy="1771453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 dirty="0"/>
            <a:t>Quartz Internal Standard/Quartz Plate</a:t>
          </a:r>
        </a:p>
      </dsp:txBody>
      <dsp:txXfrm>
        <a:off x="86475" y="109639"/>
        <a:ext cx="4524780" cy="1598503"/>
      </dsp:txXfrm>
    </dsp:sp>
    <dsp:sp modelId="{1FF45AD1-7256-4E58-AED2-B6D4658E8457}">
      <dsp:nvSpPr>
        <dsp:cNvPr id="0" name=""/>
        <dsp:cNvSpPr/>
      </dsp:nvSpPr>
      <dsp:spPr>
        <a:xfrm>
          <a:off x="0" y="1866617"/>
          <a:ext cx="4697730" cy="1771453"/>
        </a:xfrm>
        <a:prstGeom prst="roundRect">
          <a:avLst/>
        </a:prstGeom>
        <a:solidFill>
          <a:schemeClr val="accent5">
            <a:hueOff val="-4966938"/>
            <a:satOff val="19906"/>
            <a:lumOff val="4314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 dirty="0"/>
            <a:t>Checks that the programmed calibration factors are accurate.</a:t>
          </a:r>
        </a:p>
      </dsp:txBody>
      <dsp:txXfrm>
        <a:off x="86475" y="1953092"/>
        <a:ext cx="4524780" cy="1598503"/>
      </dsp:txXfrm>
    </dsp:sp>
    <dsp:sp modelId="{E29F0D63-AC40-4B79-BC73-CF420F39FA3A}">
      <dsp:nvSpPr>
        <dsp:cNvPr id="0" name=""/>
        <dsp:cNvSpPr/>
      </dsp:nvSpPr>
      <dsp:spPr>
        <a:xfrm>
          <a:off x="0" y="3710070"/>
          <a:ext cx="4697730" cy="1771453"/>
        </a:xfrm>
        <a:prstGeom prst="roundRect">
          <a:avLst/>
        </a:prstGeom>
        <a:solidFill>
          <a:schemeClr val="accent5">
            <a:hueOff val="-9933876"/>
            <a:satOff val="39811"/>
            <a:lumOff val="862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 dirty="0"/>
            <a:t>Filters &amp; quartz plate are embedded in two geared wheels located between the sample chamber and detector.</a:t>
          </a:r>
        </a:p>
      </dsp:txBody>
      <dsp:txXfrm>
        <a:off x="86475" y="3796545"/>
        <a:ext cx="4524780" cy="159850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68275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r>
              <a:rPr lang="en-US" dirty="0">
                <a:latin typeface="+mn-lt"/>
              </a:rPr>
              <a:t>Breath Test Supervisor Certification/Recertification 01/23/2018‐01/25/2018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848292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87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82206345-7916-45BD-8A42-FE2137962694}" type="datetimeFigureOut">
              <a:rPr lang="en-US" smtClean="0"/>
              <a:t>10/3/2025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20725"/>
            <a:ext cx="4800600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0" y="4560570"/>
            <a:ext cx="5852160" cy="4320540"/>
          </a:xfrm>
          <a:prstGeom prst="rect">
            <a:avLst/>
          </a:prstGeom>
        </p:spPr>
        <p:txBody>
          <a:bodyPr vert="horz" lIns="96661" tIns="48331" rIns="96661" bIns="48331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87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C79A697D-377E-4BBC-856D-091A6DC477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0659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9A697D-377E-4BBC-856D-091A6DC47790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25231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Approved and Issued by: 2025.10.01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6B3AED-3446-4536-917D-36A5F206E48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11825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Approved and Issued by: 2025.10.01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E56257-4042-42A6-B122-DF92CFB74F9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31953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Approved and Issued by: 2025.10.01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EA8603-BB52-413D-BDD9-286DDB7A3C2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97584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Approved and Issued by: 2025.10.01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0A0513-218C-4D39-BD2B-ADF8BF7E373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93055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Approved and Issued by: 2025.10.01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BE5423-EC24-4193-8B4B-055068AF0CA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76021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Approved and Issued by: 2025.10.01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9DB765-2F2A-4DDA-8D40-09AEB019E09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61130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Approved and Issued by: 2025.10.01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D63B16-8E24-45CC-B671-6605E5CED27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61703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Approved and Issued by: 2025.10.01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91EC67-0DBD-4C00-9E9F-3542B3EF60A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73375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Approved and Issued by: 2025.10.01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64621C-FBD4-40D1-B4DE-1C401097F31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90071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Approved and Issued by: 2025.10.01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EA3B48-68CD-4047-AF9E-8EA430FE72A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48787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Approved and Issued by: 2025.10.01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4D3175-F31D-4D93-970E-3E1708D4847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0497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/>
              <a:t>Approved and Issued by: 2025.10.01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DCDF3244-8C7B-482B-B534-C1CEB645631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</p:sldLayoutIdLst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9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0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2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4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5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Rectangle 71">
            <a:extLst>
              <a:ext uri="{FF2B5EF4-FFF2-40B4-BE49-F238E27FC236}">
                <a16:creationId xmlns:a16="http://schemas.microsoft.com/office/drawing/2014/main" id="{CDA1A2E9-63FE-408D-A803-8E306ECAB4B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46543" y="450221"/>
            <a:ext cx="8454557" cy="3918123"/>
          </a:xfrm>
          <a:prstGeom prst="rect">
            <a:avLst/>
          </a:prstGeom>
          <a:solidFill>
            <a:srgbClr val="595959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825501" y="1097339"/>
            <a:ext cx="7508874" cy="2623885"/>
          </a:xfrm>
        </p:spPr>
        <p:txBody>
          <a:bodyPr anchor="ctr">
            <a:normAutofit/>
          </a:bodyPr>
          <a:lstStyle/>
          <a:p>
            <a:pPr eaLnBrk="1" hangingPunct="1"/>
            <a:r>
              <a:rPr lang="en-US" sz="5700">
                <a:solidFill>
                  <a:srgbClr val="FFFFFF"/>
                </a:solidFill>
              </a:rPr>
              <a:t>IR Theory (How the DataMaster Works)</a:t>
            </a:r>
          </a:p>
        </p:txBody>
      </p:sp>
      <p:sp>
        <p:nvSpPr>
          <p:cNvPr id="74" name="Rectangle 73">
            <a:extLst>
              <a:ext uri="{FF2B5EF4-FFF2-40B4-BE49-F238E27FC236}">
                <a16:creationId xmlns:a16="http://schemas.microsoft.com/office/drawing/2014/main" id="{DAE8F46F-D590-45CD-AF41-A04DC11D1BB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42900" y="4517136"/>
            <a:ext cx="1584198" cy="1892808"/>
          </a:xfrm>
          <a:prstGeom prst="rect">
            <a:avLst/>
          </a:prstGeom>
          <a:solidFill>
            <a:schemeClr val="accent1">
              <a:alpha val="95000"/>
            </a:schemeClr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76" name="Rectangle 75">
            <a:extLst>
              <a:ext uri="{FF2B5EF4-FFF2-40B4-BE49-F238E27FC236}">
                <a16:creationId xmlns:a16="http://schemas.microsoft.com/office/drawing/2014/main" id="{FBE9F90C-C163-435B-9A68-D15C92D1CF2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050491" y="4521269"/>
            <a:ext cx="5040623" cy="1877811"/>
          </a:xfrm>
          <a:prstGeom prst="rect">
            <a:avLst/>
          </a:prstGeom>
          <a:solidFill>
            <a:srgbClr val="7F7F7F">
              <a:alpha val="20000"/>
            </a:srgbClr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419619" y="4843002"/>
            <a:ext cx="4320637" cy="1234345"/>
          </a:xfrm>
        </p:spPr>
        <p:txBody>
          <a:bodyPr anchor="ctr">
            <a:normAutofit/>
          </a:bodyPr>
          <a:lstStyle/>
          <a:p>
            <a:pPr eaLnBrk="1" hangingPunct="1"/>
            <a:r>
              <a:rPr lang="en-US" sz="2100">
                <a:solidFill>
                  <a:schemeClr val="tx1">
                    <a:lumMod val="95000"/>
                    <a:lumOff val="5000"/>
                  </a:schemeClr>
                </a:solidFill>
              </a:rPr>
              <a:t>Measurement Definitions</a:t>
            </a:r>
          </a:p>
          <a:p>
            <a:pPr eaLnBrk="1" hangingPunct="1"/>
            <a:r>
              <a:rPr lang="en-US" sz="2100">
                <a:solidFill>
                  <a:schemeClr val="tx1">
                    <a:lumMod val="95000"/>
                    <a:lumOff val="5000"/>
                  </a:schemeClr>
                </a:solidFill>
              </a:rPr>
              <a:t>Absorption of Infrared (IR) Light</a:t>
            </a:r>
          </a:p>
          <a:p>
            <a:pPr eaLnBrk="1" hangingPunct="1"/>
            <a:r>
              <a:rPr lang="en-US" sz="2100">
                <a:solidFill>
                  <a:schemeClr val="tx1">
                    <a:lumMod val="95000"/>
                    <a:lumOff val="5000"/>
                  </a:schemeClr>
                </a:solidFill>
              </a:rPr>
              <a:t>Analytical Components of DataMaster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2"/>
          </p:nvPr>
        </p:nvSpPr>
        <p:spPr>
          <a:xfrm>
            <a:off x="346543" y="6407779"/>
            <a:ext cx="5006340" cy="365125"/>
          </a:xfrm>
        </p:spPr>
        <p:txBody>
          <a:bodyPr>
            <a:normAutofit/>
          </a:bodyPr>
          <a:lstStyle/>
          <a:p>
            <a:pPr algn="l">
              <a:spcAft>
                <a:spcPts val="600"/>
              </a:spcAft>
            </a:pP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</a:rPr>
              <a:t>Approved and Issued by: 2025.10.01</a:t>
            </a:r>
          </a:p>
        </p:txBody>
      </p:sp>
      <p:sp>
        <p:nvSpPr>
          <p:cNvPr id="78" name="Rectangle 77">
            <a:extLst>
              <a:ext uri="{FF2B5EF4-FFF2-40B4-BE49-F238E27FC236}">
                <a16:creationId xmlns:a16="http://schemas.microsoft.com/office/drawing/2014/main" id="{1A882A9F-F4E9-4E23-8F0B-20B5DF42EAA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214508" y="4521270"/>
            <a:ext cx="1586592" cy="1890204"/>
          </a:xfrm>
          <a:prstGeom prst="rect">
            <a:avLst/>
          </a:prstGeom>
          <a:solidFill>
            <a:srgbClr val="A5A5A5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/>
              <a:t>Infrared Light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8229600" cy="3886200"/>
          </a:xfrm>
        </p:spPr>
        <p:txBody>
          <a:bodyPr rtlCol="0">
            <a:normAutofit/>
          </a:bodyPr>
          <a:lstStyle/>
          <a:p>
            <a:pPr marL="0" indent="0"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/>
              <a:t>Infrared is emitted from heated objects</a:t>
            </a:r>
            <a:endParaRPr lang="en-US" dirty="0">
              <a:solidFill>
                <a:srgbClr val="FFFF00"/>
              </a:solidFill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dirty="0"/>
          </a:p>
        </p:txBody>
      </p:sp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555" y="2590800"/>
            <a:ext cx="4437088" cy="2819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9" name="Picture 6" descr="http://cdn4.explainthatstuff.com/toasterelements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8180" y="2590800"/>
            <a:ext cx="3758620" cy="281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50" name="TextBox 1"/>
          <p:cNvSpPr txBox="1">
            <a:spLocks noChangeArrowheads="1"/>
          </p:cNvSpPr>
          <p:nvPr/>
        </p:nvSpPr>
        <p:spPr bwMode="auto">
          <a:xfrm>
            <a:off x="1219200" y="5486400"/>
            <a:ext cx="6735893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r>
              <a:rPr lang="en-US" sz="2800" dirty="0"/>
              <a:t>The human eye cannot see infrared light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A16EDC55-E5D5-3779-6DEF-59E82EBFA0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Approved and Issued by: 2025.10.01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32AEEBC8-9D30-42EF-95F2-386C2653FBF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202" y="502920"/>
            <a:ext cx="2564892" cy="1463040"/>
          </a:xfrm>
        </p:spPr>
        <p:txBody>
          <a:bodyPr anchor="ctr">
            <a:normAutofit/>
          </a:bodyPr>
          <a:lstStyle/>
          <a:p>
            <a:pPr>
              <a:lnSpc>
                <a:spcPct val="90000"/>
              </a:lnSpc>
            </a:pPr>
            <a:r>
              <a:rPr lang="en-US" sz="3300" dirty="0"/>
              <a:t>Concept Drawing of DataMaster</a:t>
            </a:r>
          </a:p>
        </p:txBody>
      </p:sp>
      <p:sp>
        <p:nvSpPr>
          <p:cNvPr id="11" name="sketch line">
            <a:extLst>
              <a:ext uri="{FF2B5EF4-FFF2-40B4-BE49-F238E27FC236}">
                <a16:creationId xmlns:a16="http://schemas.microsoft.com/office/drawing/2014/main" id="{2E92FA66-67D7-4CB4-94D3-E643A9AD475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2480309" y="1227582"/>
            <a:ext cx="1554480" cy="13716"/>
          </a:xfrm>
          <a:custGeom>
            <a:avLst/>
            <a:gdLst>
              <a:gd name="connsiteX0" fmla="*/ 0 w 1554480"/>
              <a:gd name="connsiteY0" fmla="*/ 0 h 13716"/>
              <a:gd name="connsiteX1" fmla="*/ 549250 w 1554480"/>
              <a:gd name="connsiteY1" fmla="*/ 0 h 13716"/>
              <a:gd name="connsiteX2" fmla="*/ 1082954 w 1554480"/>
              <a:gd name="connsiteY2" fmla="*/ 0 h 13716"/>
              <a:gd name="connsiteX3" fmla="*/ 1554480 w 1554480"/>
              <a:gd name="connsiteY3" fmla="*/ 0 h 13716"/>
              <a:gd name="connsiteX4" fmla="*/ 1554480 w 1554480"/>
              <a:gd name="connsiteY4" fmla="*/ 13716 h 13716"/>
              <a:gd name="connsiteX5" fmla="*/ 1067410 w 1554480"/>
              <a:gd name="connsiteY5" fmla="*/ 13716 h 13716"/>
              <a:gd name="connsiteX6" fmla="*/ 549250 w 1554480"/>
              <a:gd name="connsiteY6" fmla="*/ 13716 h 13716"/>
              <a:gd name="connsiteX7" fmla="*/ 0 w 1554480"/>
              <a:gd name="connsiteY7" fmla="*/ 13716 h 13716"/>
              <a:gd name="connsiteX8" fmla="*/ 0 w 1554480"/>
              <a:gd name="connsiteY8" fmla="*/ 0 h 13716"/>
              <a:gd name="connsiteX0" fmla="*/ 0 w 1554480"/>
              <a:gd name="connsiteY0" fmla="*/ 0 h 13716"/>
              <a:gd name="connsiteX1" fmla="*/ 502615 w 1554480"/>
              <a:gd name="connsiteY1" fmla="*/ 0 h 13716"/>
              <a:gd name="connsiteX2" fmla="*/ 974141 w 1554480"/>
              <a:gd name="connsiteY2" fmla="*/ 0 h 13716"/>
              <a:gd name="connsiteX3" fmla="*/ 1554480 w 1554480"/>
              <a:gd name="connsiteY3" fmla="*/ 0 h 13716"/>
              <a:gd name="connsiteX4" fmla="*/ 1554480 w 1554480"/>
              <a:gd name="connsiteY4" fmla="*/ 13716 h 13716"/>
              <a:gd name="connsiteX5" fmla="*/ 1067410 w 1554480"/>
              <a:gd name="connsiteY5" fmla="*/ 13716 h 13716"/>
              <a:gd name="connsiteX6" fmla="*/ 518160 w 1554480"/>
              <a:gd name="connsiteY6" fmla="*/ 13716 h 13716"/>
              <a:gd name="connsiteX7" fmla="*/ 0 w 1554480"/>
              <a:gd name="connsiteY7" fmla="*/ 13716 h 13716"/>
              <a:gd name="connsiteX8" fmla="*/ 0 w 1554480"/>
              <a:gd name="connsiteY8" fmla="*/ 0 h 137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554480" h="13716" fill="none" extrusionOk="0">
                <a:moveTo>
                  <a:pt x="0" y="0"/>
                </a:moveTo>
                <a:cubicBezTo>
                  <a:pt x="69558" y="-27075"/>
                  <a:pt x="365297" y="14897"/>
                  <a:pt x="549250" y="0"/>
                </a:cubicBezTo>
                <a:cubicBezTo>
                  <a:pt x="762323" y="14872"/>
                  <a:pt x="864871" y="21041"/>
                  <a:pt x="1082954" y="0"/>
                </a:cubicBezTo>
                <a:cubicBezTo>
                  <a:pt x="1306037" y="9403"/>
                  <a:pt x="1371926" y="14821"/>
                  <a:pt x="1554480" y="0"/>
                </a:cubicBezTo>
                <a:cubicBezTo>
                  <a:pt x="1554010" y="4793"/>
                  <a:pt x="1554680" y="10394"/>
                  <a:pt x="1554480" y="13716"/>
                </a:cubicBezTo>
                <a:cubicBezTo>
                  <a:pt x="1328957" y="3179"/>
                  <a:pt x="1207025" y="27731"/>
                  <a:pt x="1067410" y="13716"/>
                </a:cubicBezTo>
                <a:cubicBezTo>
                  <a:pt x="897316" y="-7440"/>
                  <a:pt x="788951" y="-24962"/>
                  <a:pt x="549250" y="13716"/>
                </a:cubicBezTo>
                <a:cubicBezTo>
                  <a:pt x="300394" y="-2982"/>
                  <a:pt x="129576" y="35301"/>
                  <a:pt x="0" y="13716"/>
                </a:cubicBezTo>
                <a:cubicBezTo>
                  <a:pt x="354" y="8869"/>
                  <a:pt x="649" y="6738"/>
                  <a:pt x="0" y="0"/>
                </a:cubicBezTo>
                <a:close/>
              </a:path>
              <a:path w="1554480" h="13716" stroke="0" extrusionOk="0">
                <a:moveTo>
                  <a:pt x="0" y="0"/>
                </a:moveTo>
                <a:cubicBezTo>
                  <a:pt x="249513" y="10124"/>
                  <a:pt x="389298" y="10419"/>
                  <a:pt x="502615" y="0"/>
                </a:cubicBezTo>
                <a:cubicBezTo>
                  <a:pt x="616735" y="10147"/>
                  <a:pt x="791037" y="-19212"/>
                  <a:pt x="974141" y="0"/>
                </a:cubicBezTo>
                <a:cubicBezTo>
                  <a:pt x="1141919" y="34853"/>
                  <a:pt x="1248514" y="16971"/>
                  <a:pt x="1554480" y="0"/>
                </a:cubicBezTo>
                <a:cubicBezTo>
                  <a:pt x="1554288" y="3835"/>
                  <a:pt x="1554171" y="7531"/>
                  <a:pt x="1554480" y="13716"/>
                </a:cubicBezTo>
                <a:cubicBezTo>
                  <a:pt x="1337806" y="9080"/>
                  <a:pt x="1308467" y="19887"/>
                  <a:pt x="1067410" y="13716"/>
                </a:cubicBezTo>
                <a:cubicBezTo>
                  <a:pt x="824349" y="13143"/>
                  <a:pt x="783437" y="24151"/>
                  <a:pt x="518160" y="13716"/>
                </a:cubicBezTo>
                <a:cubicBezTo>
                  <a:pt x="271530" y="4598"/>
                  <a:pt x="132568" y="-7659"/>
                  <a:pt x="0" y="13716"/>
                </a:cubicBezTo>
                <a:cubicBezTo>
                  <a:pt x="768" y="9617"/>
                  <a:pt x="-274" y="4847"/>
                  <a:pt x="0" y="0"/>
                </a:cubicBezTo>
                <a:close/>
              </a:path>
              <a:path w="1554480" h="13716" fill="none" stroke="0" extrusionOk="0">
                <a:moveTo>
                  <a:pt x="0" y="0"/>
                </a:moveTo>
                <a:cubicBezTo>
                  <a:pt x="95687" y="-31247"/>
                  <a:pt x="331569" y="3404"/>
                  <a:pt x="549250" y="0"/>
                </a:cubicBezTo>
                <a:cubicBezTo>
                  <a:pt x="776590" y="6530"/>
                  <a:pt x="844530" y="-5109"/>
                  <a:pt x="1082954" y="0"/>
                </a:cubicBezTo>
                <a:cubicBezTo>
                  <a:pt x="1293569" y="15486"/>
                  <a:pt x="1361850" y="13824"/>
                  <a:pt x="1554480" y="0"/>
                </a:cubicBezTo>
                <a:cubicBezTo>
                  <a:pt x="1553504" y="4786"/>
                  <a:pt x="1554832" y="10912"/>
                  <a:pt x="1554480" y="13716"/>
                </a:cubicBezTo>
                <a:cubicBezTo>
                  <a:pt x="1366718" y="4861"/>
                  <a:pt x="1218290" y="26644"/>
                  <a:pt x="1067410" y="13716"/>
                </a:cubicBezTo>
                <a:cubicBezTo>
                  <a:pt x="900327" y="-8822"/>
                  <a:pt x="792178" y="6310"/>
                  <a:pt x="549250" y="13716"/>
                </a:cubicBezTo>
                <a:cubicBezTo>
                  <a:pt x="295300" y="2843"/>
                  <a:pt x="142619" y="40779"/>
                  <a:pt x="0" y="13716"/>
                </a:cubicBezTo>
                <a:cubicBezTo>
                  <a:pt x="813" y="8812"/>
                  <a:pt x="948" y="6725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1275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custGeom>
                    <a:avLst/>
                    <a:gdLst>
                      <a:gd name="connsiteX0" fmla="*/ 0 w 1554480"/>
                      <a:gd name="connsiteY0" fmla="*/ 0 h 13716"/>
                      <a:gd name="connsiteX1" fmla="*/ 549250 w 1554480"/>
                      <a:gd name="connsiteY1" fmla="*/ 0 h 13716"/>
                      <a:gd name="connsiteX2" fmla="*/ 1082954 w 1554480"/>
                      <a:gd name="connsiteY2" fmla="*/ 0 h 13716"/>
                      <a:gd name="connsiteX3" fmla="*/ 1554480 w 1554480"/>
                      <a:gd name="connsiteY3" fmla="*/ 0 h 13716"/>
                      <a:gd name="connsiteX4" fmla="*/ 1554480 w 1554480"/>
                      <a:gd name="connsiteY4" fmla="*/ 13716 h 13716"/>
                      <a:gd name="connsiteX5" fmla="*/ 1067410 w 1554480"/>
                      <a:gd name="connsiteY5" fmla="*/ 13716 h 13716"/>
                      <a:gd name="connsiteX6" fmla="*/ 549250 w 1554480"/>
                      <a:gd name="connsiteY6" fmla="*/ 13716 h 13716"/>
                      <a:gd name="connsiteX7" fmla="*/ 0 w 1554480"/>
                      <a:gd name="connsiteY7" fmla="*/ 13716 h 13716"/>
                      <a:gd name="connsiteX8" fmla="*/ 0 w 1554480"/>
                      <a:gd name="connsiteY8" fmla="*/ 0 h 1371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554480" h="13716" fill="none" extrusionOk="0">
                        <a:moveTo>
                          <a:pt x="0" y="0"/>
                        </a:moveTo>
                        <a:cubicBezTo>
                          <a:pt x="114141" y="-19864"/>
                          <a:pt x="345055" y="-1657"/>
                          <a:pt x="549250" y="0"/>
                        </a:cubicBezTo>
                        <a:cubicBezTo>
                          <a:pt x="753445" y="1657"/>
                          <a:pt x="862292" y="-5674"/>
                          <a:pt x="1082954" y="0"/>
                        </a:cubicBezTo>
                        <a:cubicBezTo>
                          <a:pt x="1303616" y="5674"/>
                          <a:pt x="1363530" y="4537"/>
                          <a:pt x="1554480" y="0"/>
                        </a:cubicBezTo>
                        <a:cubicBezTo>
                          <a:pt x="1553820" y="4959"/>
                          <a:pt x="1554594" y="10798"/>
                          <a:pt x="1554480" y="13716"/>
                        </a:cubicBezTo>
                        <a:cubicBezTo>
                          <a:pt x="1338847" y="1555"/>
                          <a:pt x="1215066" y="33279"/>
                          <a:pt x="1067410" y="13716"/>
                        </a:cubicBezTo>
                        <a:cubicBezTo>
                          <a:pt x="919754" y="-5847"/>
                          <a:pt x="800465" y="-1492"/>
                          <a:pt x="549250" y="13716"/>
                        </a:cubicBezTo>
                        <a:cubicBezTo>
                          <a:pt x="298035" y="28924"/>
                          <a:pt x="158868" y="18197"/>
                          <a:pt x="0" y="13716"/>
                        </a:cubicBezTo>
                        <a:cubicBezTo>
                          <a:pt x="488" y="8630"/>
                          <a:pt x="480" y="6612"/>
                          <a:pt x="0" y="0"/>
                        </a:cubicBezTo>
                        <a:close/>
                      </a:path>
                      <a:path w="1554480" h="13716" stroke="0" extrusionOk="0">
                        <a:moveTo>
                          <a:pt x="0" y="0"/>
                        </a:moveTo>
                        <a:cubicBezTo>
                          <a:pt x="249941" y="-58"/>
                          <a:pt x="367334" y="23448"/>
                          <a:pt x="502615" y="0"/>
                        </a:cubicBezTo>
                        <a:cubicBezTo>
                          <a:pt x="637897" y="-23448"/>
                          <a:pt x="813653" y="-20418"/>
                          <a:pt x="974141" y="0"/>
                        </a:cubicBezTo>
                        <a:cubicBezTo>
                          <a:pt x="1134629" y="20418"/>
                          <a:pt x="1268772" y="6288"/>
                          <a:pt x="1554480" y="0"/>
                        </a:cubicBezTo>
                        <a:cubicBezTo>
                          <a:pt x="1554232" y="4157"/>
                          <a:pt x="1554673" y="7559"/>
                          <a:pt x="1554480" y="13716"/>
                        </a:cubicBezTo>
                        <a:cubicBezTo>
                          <a:pt x="1336087" y="7600"/>
                          <a:pt x="1310024" y="15187"/>
                          <a:pt x="1067410" y="13716"/>
                        </a:cubicBezTo>
                        <a:cubicBezTo>
                          <a:pt x="824796" y="12246"/>
                          <a:pt x="787902" y="30075"/>
                          <a:pt x="518160" y="13716"/>
                        </a:cubicBezTo>
                        <a:cubicBezTo>
                          <a:pt x="248418" y="-2643"/>
                          <a:pt x="133160" y="4633"/>
                          <a:pt x="0" y="13716"/>
                        </a:cubicBezTo>
                        <a:cubicBezTo>
                          <a:pt x="43" y="9160"/>
                          <a:pt x="-111" y="4811"/>
                          <a:pt x="0" y="0"/>
                        </a:cubicBezTo>
                        <a:close/>
                      </a:path>
                    </a:pathLst>
                  </a:cu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78123" y="381001"/>
            <a:ext cx="5699761" cy="1773410"/>
          </a:xfrm>
        </p:spPr>
        <p:txBody>
          <a:bodyPr anchor="ctr">
            <a:noAutofit/>
          </a:bodyPr>
          <a:lstStyle/>
          <a:p>
            <a:r>
              <a:rPr lang="en-US" sz="2800" dirty="0"/>
              <a:t>Parts described:	</a:t>
            </a:r>
          </a:p>
          <a:p>
            <a:pPr lvl="1"/>
            <a:r>
              <a:rPr lang="en-US" dirty="0"/>
              <a:t>Breath Hose, Exhaust, Detector, Sample Chamber, Source</a:t>
            </a:r>
          </a:p>
        </p:txBody>
      </p:sp>
      <p:pic>
        <p:nvPicPr>
          <p:cNvPr id="4" name="Picture 6" descr="Diagram&#10;&#10;Description automatically generated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89696" y="2099269"/>
            <a:ext cx="7764608" cy="41928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11B01A6-4949-0902-1A43-23E1CCB068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Approved and Issued by: 2025.10.01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08799363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37" name="Rectangle 136">
            <a:extLst>
              <a:ext uri="{FF2B5EF4-FFF2-40B4-BE49-F238E27FC236}">
                <a16:creationId xmlns:a16="http://schemas.microsoft.com/office/drawing/2014/main" id="{BACC6370-2D7E-4714-9D71-7542949D7D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9" name="Rectangle 138">
            <a:extLst>
              <a:ext uri="{FF2B5EF4-FFF2-40B4-BE49-F238E27FC236}">
                <a16:creationId xmlns:a16="http://schemas.microsoft.com/office/drawing/2014/main" id="{256B2C21-A230-48C0-8DF1-C46611373C4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914813" y="1914812"/>
            <a:ext cx="6858000" cy="3028377"/>
          </a:xfrm>
          <a:prstGeom prst="rect">
            <a:avLst/>
          </a:prstGeom>
          <a:gradFill>
            <a:gsLst>
              <a:gs pos="800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1" name="Rectangle 140">
            <a:extLst>
              <a:ext uri="{FF2B5EF4-FFF2-40B4-BE49-F238E27FC236}">
                <a16:creationId xmlns:a16="http://schemas.microsoft.com/office/drawing/2014/main" id="{3847E18C-932D-4C95-AABA-FEC7C9499AD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914814" y="1924949"/>
            <a:ext cx="6857999" cy="3028379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alpha val="46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3" name="Rectangle 142">
            <a:extLst>
              <a:ext uri="{FF2B5EF4-FFF2-40B4-BE49-F238E27FC236}">
                <a16:creationId xmlns:a16="http://schemas.microsoft.com/office/drawing/2014/main" id="{3150CB11-0C61-439E-910F-5787759E72A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263195" y="4092815"/>
            <a:ext cx="2501979" cy="3028381"/>
          </a:xfrm>
          <a:prstGeom prst="rect">
            <a:avLst/>
          </a:prstGeom>
          <a:gradFill>
            <a:gsLst>
              <a:gs pos="2000">
                <a:schemeClr val="accent1">
                  <a:alpha val="29000"/>
                </a:schemeClr>
              </a:gs>
              <a:gs pos="100000">
                <a:srgbClr val="000000">
                  <a:alpha val="30000"/>
                </a:srgb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5" name="Freeform: Shape 144">
            <a:extLst>
              <a:ext uri="{FF2B5EF4-FFF2-40B4-BE49-F238E27FC236}">
                <a16:creationId xmlns:a16="http://schemas.microsoft.com/office/drawing/2014/main" id="{43F8A58B-5155-44CE-A5FF-7647B47D0A7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0635413">
            <a:off x="-376302" y="969718"/>
            <a:ext cx="2925267" cy="4178958"/>
          </a:xfrm>
          <a:custGeom>
            <a:avLst/>
            <a:gdLst>
              <a:gd name="connsiteX0" fmla="*/ 2432225 w 3900357"/>
              <a:gd name="connsiteY0" fmla="*/ 93939 h 4178958"/>
              <a:gd name="connsiteX1" fmla="*/ 3900357 w 3900357"/>
              <a:gd name="connsiteY1" fmla="*/ 2089479 h 4178958"/>
              <a:gd name="connsiteX2" fmla="*/ 1810878 w 3900357"/>
              <a:gd name="connsiteY2" fmla="*/ 4178958 h 4178958"/>
              <a:gd name="connsiteX3" fmla="*/ 78249 w 3900357"/>
              <a:gd name="connsiteY3" fmla="*/ 3257727 h 4178958"/>
              <a:gd name="connsiteX4" fmla="*/ 0 w 3900357"/>
              <a:gd name="connsiteY4" fmla="*/ 3128923 h 4178958"/>
              <a:gd name="connsiteX5" fmla="*/ 831324 w 3900357"/>
              <a:gd name="connsiteY5" fmla="*/ 244281 h 4178958"/>
              <a:gd name="connsiteX6" fmla="*/ 997559 w 3900357"/>
              <a:gd name="connsiteY6" fmla="*/ 164202 h 4178958"/>
              <a:gd name="connsiteX7" fmla="*/ 1810878 w 3900357"/>
              <a:gd name="connsiteY7" fmla="*/ 0 h 4178958"/>
              <a:gd name="connsiteX8" fmla="*/ 2432225 w 3900357"/>
              <a:gd name="connsiteY8" fmla="*/ 93939 h 4178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00357" h="4178958">
                <a:moveTo>
                  <a:pt x="2432225" y="93939"/>
                </a:moveTo>
                <a:cubicBezTo>
                  <a:pt x="3282786" y="358491"/>
                  <a:pt x="3900357" y="1151865"/>
                  <a:pt x="3900357" y="2089479"/>
                </a:cubicBezTo>
                <a:cubicBezTo>
                  <a:pt x="3900357" y="3243466"/>
                  <a:pt x="2964865" y="4178958"/>
                  <a:pt x="1810878" y="4178958"/>
                </a:cubicBezTo>
                <a:cubicBezTo>
                  <a:pt x="1089636" y="4178958"/>
                  <a:pt x="453744" y="3813531"/>
                  <a:pt x="78249" y="3257727"/>
                </a:cubicBezTo>
                <a:lnTo>
                  <a:pt x="0" y="3128923"/>
                </a:lnTo>
                <a:lnTo>
                  <a:pt x="831324" y="244281"/>
                </a:lnTo>
                <a:lnTo>
                  <a:pt x="997559" y="164202"/>
                </a:lnTo>
                <a:cubicBezTo>
                  <a:pt x="1247540" y="58468"/>
                  <a:pt x="1522381" y="0"/>
                  <a:pt x="1810878" y="0"/>
                </a:cubicBezTo>
                <a:cubicBezTo>
                  <a:pt x="2027251" y="0"/>
                  <a:pt x="2235942" y="32888"/>
                  <a:pt x="2432225" y="93939"/>
                </a:cubicBezTo>
                <a:close/>
              </a:path>
            </a:pathLst>
          </a:custGeom>
          <a:gradFill>
            <a:gsLst>
              <a:gs pos="29000">
                <a:srgbClr val="000000">
                  <a:alpha val="0"/>
                </a:srgbClr>
              </a:gs>
              <a:gs pos="100000">
                <a:schemeClr val="accent1">
                  <a:alpha val="43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47" name="Rectangle 146">
            <a:extLst>
              <a:ext uri="{FF2B5EF4-FFF2-40B4-BE49-F238E27FC236}">
                <a16:creationId xmlns:a16="http://schemas.microsoft.com/office/drawing/2014/main" id="{443F2ACA-E6D6-4028-82DD-F03C262D5DE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914822" y="1914808"/>
            <a:ext cx="6858003" cy="3028376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lumMod val="60000"/>
                  <a:lumOff val="40000"/>
                  <a:alpha val="11000"/>
                </a:schemeClr>
              </a:gs>
            </a:gsLst>
            <a:lin ang="7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439858" y="1683756"/>
            <a:ext cx="2336449" cy="2396359"/>
          </a:xfrm>
        </p:spPr>
        <p:txBody>
          <a:bodyPr anchor="b">
            <a:normAutofit/>
          </a:bodyPr>
          <a:lstStyle/>
          <a:p>
            <a:pPr algn="r" eaLnBrk="1" hangingPunct="1"/>
            <a:r>
              <a:rPr lang="en-US" sz="3000">
                <a:solidFill>
                  <a:srgbClr val="FFFFFF"/>
                </a:solidFill>
              </a:rPr>
              <a:t>Infrared Spectroscopy</a:t>
            </a:r>
          </a:p>
        </p:txBody>
      </p:sp>
      <p:graphicFrame>
        <p:nvGraphicFramePr>
          <p:cNvPr id="5125" name="Rectangle 3">
            <a:extLst>
              <a:ext uri="{FF2B5EF4-FFF2-40B4-BE49-F238E27FC236}">
                <a16:creationId xmlns:a16="http://schemas.microsoft.com/office/drawing/2014/main" id="{B6FAA35E-17AA-4002-B01D-138F34084AD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48689051"/>
              </p:ext>
            </p:extLst>
          </p:nvPr>
        </p:nvGraphicFramePr>
        <p:xfrm>
          <a:off x="3352800" y="381000"/>
          <a:ext cx="5410200" cy="596521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7AFDB863-0FFE-256F-D382-01B5A7D6F6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52800" y="6364684"/>
            <a:ext cx="3352800" cy="365125"/>
          </a:xfrm>
        </p:spPr>
        <p:txBody>
          <a:bodyPr/>
          <a:lstStyle/>
          <a:p>
            <a:pPr>
              <a:defRPr/>
            </a:pPr>
            <a:r>
              <a:rPr lang="en-US"/>
              <a:t>Approved and Issued by: 2025.10.01</a:t>
            </a:r>
            <a:endParaRPr lang="en-US" dirty="0"/>
          </a:p>
        </p:txBody>
      </p:sp>
    </p:spTree>
    <p:custDataLst>
      <p:tags r:id="rId1"/>
    </p:custData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480060" y="5576887"/>
            <a:ext cx="8183880" cy="640081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eaLnBrk="1" hangingPunct="1">
              <a:lnSpc>
                <a:spcPct val="90000"/>
              </a:lnSpc>
            </a:pPr>
            <a:r>
              <a:rPr lang="en-US" sz="2800"/>
              <a:t>Infrared Spectroscopy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91F073BB-2C67-B76C-9AD0-9322FDD60E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Approved and Issued by: 2025.10.01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4DF7C8A-31DB-A32A-AA49-A6C89B65438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6800" y="344646"/>
            <a:ext cx="6802008" cy="516255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3" name="Rectangle 72">
            <a:extLst>
              <a:ext uri="{FF2B5EF4-FFF2-40B4-BE49-F238E27FC236}">
                <a16:creationId xmlns:a16="http://schemas.microsoft.com/office/drawing/2014/main" id="{8D1AA55E-40D5-461B-A5A8-4AE8AAB71B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628650" y="1336390"/>
            <a:ext cx="4616991" cy="1182927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l" eaLnBrk="1" hangingPunct="1">
              <a:lnSpc>
                <a:spcPct val="90000"/>
              </a:lnSpc>
            </a:pPr>
            <a:r>
              <a:rPr lang="en-US" sz="3800" kern="1200">
                <a:solidFill>
                  <a:schemeClr val="tx1"/>
                </a:solidFill>
                <a:latin typeface="+mj-lt"/>
                <a:ea typeface="+mj-ea"/>
                <a:cs typeface="+mj-cs"/>
              </a:rPr>
              <a:t>Structure of Ethyl Alcohol (Ethanol)</a:t>
            </a:r>
          </a:p>
        </p:txBody>
      </p:sp>
      <p:cxnSp>
        <p:nvCxnSpPr>
          <p:cNvPr id="75" name="Straight Connector 74">
            <a:extLst>
              <a:ext uri="{FF2B5EF4-FFF2-40B4-BE49-F238E27FC236}">
                <a16:creationId xmlns:a16="http://schemas.microsoft.com/office/drawing/2014/main" id="{7EB498BD-8089-4626-91EA-4978EBEF535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806470"/>
            <a:ext cx="5927792" cy="0"/>
          </a:xfrm>
          <a:prstGeom prst="line">
            <a:avLst/>
          </a:prstGeom>
          <a:ln w="25400" cap="sq">
            <a:gradFill flip="none" rotWithShape="1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10800000" scaled="0"/>
              <a:tileRect/>
            </a:gra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220" name="Text Box 5"/>
          <p:cNvSpPr txBox="1">
            <a:spLocks noChangeArrowheads="1"/>
          </p:cNvSpPr>
          <p:nvPr/>
        </p:nvSpPr>
        <p:spPr bwMode="auto">
          <a:xfrm>
            <a:off x="602832" y="2829330"/>
            <a:ext cx="4642809" cy="3344459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lIns="91440" tIns="45720" rIns="91440" bIns="45720" rtlCol="0" anchor="t">
            <a:normAutofit/>
          </a:bodyPr>
          <a:lstStyle>
            <a:lvl1pPr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indent="-228600" eaLnBrk="1" hangingPunct="1">
              <a:lnSpc>
                <a:spcPct val="90000"/>
              </a:lnSpc>
              <a:spcBef>
                <a:spcPct val="50000"/>
              </a:spcBef>
              <a:buFont typeface="Arial" panose="020B0604020202020204" pitchFamily="34" charset="0"/>
              <a:buChar char="•"/>
            </a:pPr>
            <a:r>
              <a:rPr lang="en-US" sz="1700">
                <a:solidFill>
                  <a:schemeClr val="tx1">
                    <a:alpha val="80000"/>
                  </a:schemeClr>
                </a:solidFill>
                <a:latin typeface="+mn-lt"/>
              </a:rPr>
              <a:t>Carbon – Carbon bond (1)</a:t>
            </a:r>
          </a:p>
          <a:p>
            <a:pPr indent="-228600" eaLnBrk="1" hangingPunct="1">
              <a:lnSpc>
                <a:spcPct val="90000"/>
              </a:lnSpc>
              <a:spcBef>
                <a:spcPct val="50000"/>
              </a:spcBef>
              <a:buFont typeface="Arial" panose="020B0604020202020204" pitchFamily="34" charset="0"/>
              <a:buChar char="•"/>
            </a:pPr>
            <a:r>
              <a:rPr lang="en-US" sz="1700">
                <a:solidFill>
                  <a:schemeClr val="tx1">
                    <a:alpha val="80000"/>
                  </a:schemeClr>
                </a:solidFill>
                <a:latin typeface="+mn-lt"/>
              </a:rPr>
              <a:t>Carbon – Oxygen bond (1)</a:t>
            </a:r>
          </a:p>
          <a:p>
            <a:pPr indent="-228600" eaLnBrk="1" hangingPunct="1">
              <a:lnSpc>
                <a:spcPct val="90000"/>
              </a:lnSpc>
              <a:spcBef>
                <a:spcPct val="50000"/>
              </a:spcBef>
              <a:buFont typeface="Arial" panose="020B0604020202020204" pitchFamily="34" charset="0"/>
              <a:buChar char="•"/>
            </a:pPr>
            <a:r>
              <a:rPr lang="en-US" sz="1700">
                <a:solidFill>
                  <a:schemeClr val="tx1">
                    <a:alpha val="80000"/>
                  </a:schemeClr>
                </a:solidFill>
                <a:latin typeface="+mn-lt"/>
              </a:rPr>
              <a:t>Carbon – Hydrogen bonds (5)</a:t>
            </a:r>
          </a:p>
          <a:p>
            <a:pPr indent="-228600" eaLnBrk="1" hangingPunct="1">
              <a:lnSpc>
                <a:spcPct val="90000"/>
              </a:lnSpc>
              <a:spcBef>
                <a:spcPct val="50000"/>
              </a:spcBef>
              <a:buFont typeface="Arial" panose="020B0604020202020204" pitchFamily="34" charset="0"/>
              <a:buChar char="•"/>
            </a:pPr>
            <a:r>
              <a:rPr lang="en-US" sz="1700">
                <a:solidFill>
                  <a:schemeClr val="tx1">
                    <a:alpha val="80000"/>
                  </a:schemeClr>
                </a:solidFill>
                <a:latin typeface="+mn-lt"/>
              </a:rPr>
              <a:t>Oxygen – Hydrogen bond (1)</a:t>
            </a:r>
          </a:p>
        </p:txBody>
      </p:sp>
      <p:sp>
        <p:nvSpPr>
          <p:cNvPr id="77" name="Graphic 11">
            <a:extLst>
              <a:ext uri="{FF2B5EF4-FFF2-40B4-BE49-F238E27FC236}">
                <a16:creationId xmlns:a16="http://schemas.microsoft.com/office/drawing/2014/main" id="{6CB927A4-E432-4310-9CD5-E89FF506317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193414" y="1899284"/>
            <a:ext cx="104279" cy="139039"/>
          </a:xfrm>
          <a:custGeom>
            <a:avLst/>
            <a:gdLst>
              <a:gd name="connsiteX0" fmla="*/ 129602 w 139039"/>
              <a:gd name="connsiteY0" fmla="*/ 60082 h 139039"/>
              <a:gd name="connsiteX1" fmla="*/ 78957 w 139039"/>
              <a:gd name="connsiteY1" fmla="*/ 60082 h 139039"/>
              <a:gd name="connsiteX2" fmla="*/ 78957 w 139039"/>
              <a:gd name="connsiteY2" fmla="*/ 9437 h 139039"/>
              <a:gd name="connsiteX3" fmla="*/ 69520 w 139039"/>
              <a:gd name="connsiteY3" fmla="*/ 0 h 139039"/>
              <a:gd name="connsiteX4" fmla="*/ 60082 w 139039"/>
              <a:gd name="connsiteY4" fmla="*/ 9437 h 139039"/>
              <a:gd name="connsiteX5" fmla="*/ 60082 w 139039"/>
              <a:gd name="connsiteY5" fmla="*/ 60082 h 139039"/>
              <a:gd name="connsiteX6" fmla="*/ 9437 w 139039"/>
              <a:gd name="connsiteY6" fmla="*/ 60082 h 139039"/>
              <a:gd name="connsiteX7" fmla="*/ 0 w 139039"/>
              <a:gd name="connsiteY7" fmla="*/ 69520 h 139039"/>
              <a:gd name="connsiteX8" fmla="*/ 9437 w 139039"/>
              <a:gd name="connsiteY8" fmla="*/ 78957 h 139039"/>
              <a:gd name="connsiteX9" fmla="*/ 60082 w 139039"/>
              <a:gd name="connsiteY9" fmla="*/ 78957 h 139039"/>
              <a:gd name="connsiteX10" fmla="*/ 60082 w 139039"/>
              <a:gd name="connsiteY10" fmla="*/ 129602 h 139039"/>
              <a:gd name="connsiteX11" fmla="*/ 69520 w 139039"/>
              <a:gd name="connsiteY11" fmla="*/ 139039 h 139039"/>
              <a:gd name="connsiteX12" fmla="*/ 78957 w 139039"/>
              <a:gd name="connsiteY12" fmla="*/ 129602 h 139039"/>
              <a:gd name="connsiteX13" fmla="*/ 78957 w 139039"/>
              <a:gd name="connsiteY13" fmla="*/ 78957 h 139039"/>
              <a:gd name="connsiteX14" fmla="*/ 129602 w 139039"/>
              <a:gd name="connsiteY14" fmla="*/ 78957 h 139039"/>
              <a:gd name="connsiteX15" fmla="*/ 139039 w 139039"/>
              <a:gd name="connsiteY15" fmla="*/ 69520 h 139039"/>
              <a:gd name="connsiteX16" fmla="*/ 129602 w 139039"/>
              <a:gd name="connsiteY16" fmla="*/ 60082 h 139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39039" h="139039">
                <a:moveTo>
                  <a:pt x="129602" y="60082"/>
                </a:moveTo>
                <a:lnTo>
                  <a:pt x="78957" y="60082"/>
                </a:lnTo>
                <a:lnTo>
                  <a:pt x="78957" y="9437"/>
                </a:lnTo>
                <a:cubicBezTo>
                  <a:pt x="78957" y="4225"/>
                  <a:pt x="74731" y="0"/>
                  <a:pt x="69520" y="0"/>
                </a:cubicBezTo>
                <a:cubicBezTo>
                  <a:pt x="64308" y="0"/>
                  <a:pt x="60082" y="4225"/>
                  <a:pt x="60082" y="9437"/>
                </a:cubicBezTo>
                <a:lnTo>
                  <a:pt x="60082" y="60082"/>
                </a:lnTo>
                <a:lnTo>
                  <a:pt x="9437" y="60082"/>
                </a:lnTo>
                <a:cubicBezTo>
                  <a:pt x="4225" y="60082"/>
                  <a:pt x="0" y="64308"/>
                  <a:pt x="0" y="69520"/>
                </a:cubicBezTo>
                <a:cubicBezTo>
                  <a:pt x="0" y="74731"/>
                  <a:pt x="4225" y="78957"/>
                  <a:pt x="9437" y="78957"/>
                </a:cubicBezTo>
                <a:lnTo>
                  <a:pt x="60082" y="78957"/>
                </a:lnTo>
                <a:lnTo>
                  <a:pt x="60082" y="129602"/>
                </a:lnTo>
                <a:cubicBezTo>
                  <a:pt x="60082" y="134814"/>
                  <a:pt x="64308" y="139039"/>
                  <a:pt x="69520" y="139039"/>
                </a:cubicBezTo>
                <a:cubicBezTo>
                  <a:pt x="74731" y="139039"/>
                  <a:pt x="78957" y="134814"/>
                  <a:pt x="78957" y="129602"/>
                </a:cubicBezTo>
                <a:lnTo>
                  <a:pt x="78957" y="78957"/>
                </a:lnTo>
                <a:lnTo>
                  <a:pt x="129602" y="78957"/>
                </a:lnTo>
                <a:cubicBezTo>
                  <a:pt x="134814" y="78957"/>
                  <a:pt x="139039" y="74731"/>
                  <a:pt x="139039" y="69520"/>
                </a:cubicBezTo>
                <a:cubicBezTo>
                  <a:pt x="139039" y="64308"/>
                  <a:pt x="134814" y="60082"/>
                  <a:pt x="129602" y="60082"/>
                </a:cubicBezTo>
                <a:close/>
              </a:path>
            </a:pathLst>
          </a:custGeom>
          <a:solidFill>
            <a:schemeClr val="accent1"/>
          </a:solidFill>
          <a:ln w="603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9" name="Graphic 10">
            <a:extLst>
              <a:ext uri="{FF2B5EF4-FFF2-40B4-BE49-F238E27FC236}">
                <a16:creationId xmlns:a16="http://schemas.microsoft.com/office/drawing/2014/main" id="{E3020543-B24B-4EC4-8FFC-8DD88EEA91A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427646" y="2189928"/>
            <a:ext cx="68354" cy="91138"/>
          </a:xfrm>
          <a:custGeom>
            <a:avLst/>
            <a:gdLst>
              <a:gd name="connsiteX0" fmla="*/ 91138 w 91138"/>
              <a:gd name="connsiteY0" fmla="*/ 45569 h 91138"/>
              <a:gd name="connsiteX1" fmla="*/ 45569 w 91138"/>
              <a:gd name="connsiteY1" fmla="*/ 91138 h 91138"/>
              <a:gd name="connsiteX2" fmla="*/ 0 w 91138"/>
              <a:gd name="connsiteY2" fmla="*/ 45569 h 91138"/>
              <a:gd name="connsiteX3" fmla="*/ 45569 w 91138"/>
              <a:gd name="connsiteY3" fmla="*/ 0 h 91138"/>
              <a:gd name="connsiteX4" fmla="*/ 91138 w 91138"/>
              <a:gd name="connsiteY4" fmla="*/ 45569 h 911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138" h="91138">
                <a:moveTo>
                  <a:pt x="91138" y="45569"/>
                </a:moveTo>
                <a:cubicBezTo>
                  <a:pt x="91138" y="70736"/>
                  <a:pt x="70736" y="91138"/>
                  <a:pt x="45569" y="91138"/>
                </a:cubicBezTo>
                <a:cubicBezTo>
                  <a:pt x="20402" y="91138"/>
                  <a:pt x="0" y="70736"/>
                  <a:pt x="0" y="45569"/>
                </a:cubicBezTo>
                <a:cubicBezTo>
                  <a:pt x="0" y="20402"/>
                  <a:pt x="20402" y="0"/>
                  <a:pt x="45569" y="0"/>
                </a:cubicBezTo>
                <a:cubicBezTo>
                  <a:pt x="70736" y="0"/>
                  <a:pt x="91138" y="20402"/>
                  <a:pt x="91138" y="45569"/>
                </a:cubicBezTo>
                <a:close/>
              </a:path>
            </a:pathLst>
          </a:custGeom>
          <a:solidFill>
            <a:schemeClr val="accent1"/>
          </a:solidFill>
          <a:ln w="422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9C11433C-4385-407E-8583-A86DB1D08A6E}"/>
              </a:ext>
            </a:extLst>
          </p:cNvPr>
          <p:cNvGrpSpPr/>
          <p:nvPr/>
        </p:nvGrpSpPr>
        <p:grpSpPr>
          <a:xfrm>
            <a:off x="5679489" y="2519482"/>
            <a:ext cx="2661303" cy="2471210"/>
            <a:chOff x="609600" y="1784866"/>
            <a:chExt cx="4724400" cy="3505200"/>
          </a:xfrm>
        </p:grpSpPr>
        <p:pic>
          <p:nvPicPr>
            <p:cNvPr id="9219" name="Picture 4" descr="ethylalcohol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09600" y="1784866"/>
              <a:ext cx="4724400" cy="3505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" name="TextBox 1"/>
            <p:cNvSpPr txBox="1"/>
            <p:nvPr/>
          </p:nvSpPr>
          <p:spPr>
            <a:xfrm>
              <a:off x="2133600" y="3352800"/>
              <a:ext cx="304800" cy="369332"/>
            </a:xfrm>
            <a:prstGeom prst="rect">
              <a:avLst/>
            </a:prstGeom>
            <a:noFill/>
          </p:spPr>
          <p:txBody>
            <a:bodyPr wrap="square" rtlCol="0">
              <a:normAutofit/>
            </a:bodyPr>
            <a:lstStyle/>
            <a:p>
              <a:pPr>
                <a:lnSpc>
                  <a:spcPct val="90000"/>
                </a:lnSpc>
                <a:spcAft>
                  <a:spcPts val="600"/>
                </a:spcAft>
              </a:pPr>
              <a:r>
                <a:rPr lang="en-US" sz="900" b="1">
                  <a:solidFill>
                    <a:schemeClr val="bg1"/>
                  </a:solidFill>
                </a:rPr>
                <a:t>C</a:t>
              </a: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3581400" y="3897868"/>
              <a:ext cx="304800" cy="369332"/>
            </a:xfrm>
            <a:prstGeom prst="rect">
              <a:avLst/>
            </a:prstGeom>
            <a:noFill/>
          </p:spPr>
          <p:txBody>
            <a:bodyPr wrap="square" rtlCol="0">
              <a:normAutofit/>
            </a:bodyPr>
            <a:lstStyle/>
            <a:p>
              <a:pPr>
                <a:lnSpc>
                  <a:spcPct val="90000"/>
                </a:lnSpc>
                <a:spcAft>
                  <a:spcPts val="600"/>
                </a:spcAft>
              </a:pPr>
              <a:r>
                <a:rPr lang="en-US" sz="900" b="1">
                  <a:solidFill>
                    <a:schemeClr val="bg1"/>
                  </a:solidFill>
                </a:rPr>
                <a:t>C</a:t>
              </a: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4419600" y="3429000"/>
              <a:ext cx="304800" cy="369332"/>
            </a:xfrm>
            <a:prstGeom prst="rect">
              <a:avLst/>
            </a:prstGeom>
            <a:noFill/>
          </p:spPr>
          <p:txBody>
            <a:bodyPr wrap="square" rtlCol="0">
              <a:normAutofit/>
            </a:bodyPr>
            <a:lstStyle/>
            <a:p>
              <a:pPr>
                <a:lnSpc>
                  <a:spcPct val="90000"/>
                </a:lnSpc>
                <a:spcAft>
                  <a:spcPts val="600"/>
                </a:spcAft>
              </a:pPr>
              <a:r>
                <a:rPr lang="en-US" sz="900" b="1">
                  <a:solidFill>
                    <a:schemeClr val="bg1"/>
                  </a:solidFill>
                </a:rPr>
                <a:t>H</a:t>
              </a: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1371600" y="3810000"/>
              <a:ext cx="304800" cy="369332"/>
            </a:xfrm>
            <a:prstGeom prst="rect">
              <a:avLst/>
            </a:prstGeom>
            <a:noFill/>
          </p:spPr>
          <p:txBody>
            <a:bodyPr wrap="square" rtlCol="0">
              <a:normAutofit/>
            </a:bodyPr>
            <a:lstStyle/>
            <a:p>
              <a:pPr>
                <a:lnSpc>
                  <a:spcPct val="90000"/>
                </a:lnSpc>
                <a:spcAft>
                  <a:spcPts val="600"/>
                </a:spcAft>
              </a:pPr>
              <a:r>
                <a:rPr lang="en-US" sz="900" b="1">
                  <a:solidFill>
                    <a:schemeClr val="bg1"/>
                  </a:solidFill>
                </a:rPr>
                <a:t>H</a:t>
              </a: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3352800" y="4659868"/>
              <a:ext cx="304800" cy="369332"/>
            </a:xfrm>
            <a:prstGeom prst="rect">
              <a:avLst/>
            </a:prstGeom>
            <a:noFill/>
          </p:spPr>
          <p:txBody>
            <a:bodyPr wrap="square" rtlCol="0">
              <a:normAutofit/>
            </a:bodyPr>
            <a:lstStyle/>
            <a:p>
              <a:pPr>
                <a:lnSpc>
                  <a:spcPct val="90000"/>
                </a:lnSpc>
                <a:spcAft>
                  <a:spcPts val="600"/>
                </a:spcAft>
              </a:pPr>
              <a:r>
                <a:rPr lang="en-US" sz="900" b="1">
                  <a:solidFill>
                    <a:schemeClr val="bg1"/>
                  </a:solidFill>
                </a:rPr>
                <a:t>H</a:t>
              </a: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4267200" y="4038600"/>
              <a:ext cx="304800" cy="369332"/>
            </a:xfrm>
            <a:prstGeom prst="rect">
              <a:avLst/>
            </a:prstGeom>
            <a:noFill/>
          </p:spPr>
          <p:txBody>
            <a:bodyPr wrap="square" rtlCol="0">
              <a:normAutofit/>
            </a:bodyPr>
            <a:lstStyle/>
            <a:p>
              <a:pPr>
                <a:lnSpc>
                  <a:spcPct val="90000"/>
                </a:lnSpc>
                <a:spcAft>
                  <a:spcPts val="600"/>
                </a:spcAft>
              </a:pPr>
              <a:r>
                <a:rPr lang="en-US" sz="900" b="1">
                  <a:solidFill>
                    <a:schemeClr val="bg1"/>
                  </a:solidFill>
                </a:rPr>
                <a:t>H</a:t>
              </a: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1447800" y="3124200"/>
              <a:ext cx="304800" cy="369332"/>
            </a:xfrm>
            <a:prstGeom prst="rect">
              <a:avLst/>
            </a:prstGeom>
            <a:noFill/>
          </p:spPr>
          <p:txBody>
            <a:bodyPr wrap="square" rtlCol="0">
              <a:normAutofit/>
            </a:bodyPr>
            <a:lstStyle/>
            <a:p>
              <a:pPr>
                <a:lnSpc>
                  <a:spcPct val="90000"/>
                </a:lnSpc>
                <a:spcAft>
                  <a:spcPts val="600"/>
                </a:spcAft>
              </a:pPr>
              <a:r>
                <a:rPr lang="en-US" sz="900" b="1">
                  <a:solidFill>
                    <a:schemeClr val="bg1"/>
                  </a:solidFill>
                </a:rPr>
                <a:t>H</a:t>
              </a: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1524000" y="1992868"/>
              <a:ext cx="304800" cy="369332"/>
            </a:xfrm>
            <a:prstGeom prst="rect">
              <a:avLst/>
            </a:prstGeom>
            <a:noFill/>
          </p:spPr>
          <p:txBody>
            <a:bodyPr wrap="square" rtlCol="0">
              <a:normAutofit/>
            </a:bodyPr>
            <a:lstStyle/>
            <a:p>
              <a:pPr>
                <a:lnSpc>
                  <a:spcPct val="90000"/>
                </a:lnSpc>
                <a:spcAft>
                  <a:spcPts val="600"/>
                </a:spcAft>
              </a:pPr>
              <a:r>
                <a:rPr lang="en-US" sz="900" b="1">
                  <a:solidFill>
                    <a:schemeClr val="bg1"/>
                  </a:solidFill>
                </a:rPr>
                <a:t>H</a:t>
              </a: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2514600" y="2373868"/>
              <a:ext cx="304800" cy="369332"/>
            </a:xfrm>
            <a:prstGeom prst="rect">
              <a:avLst/>
            </a:prstGeom>
            <a:noFill/>
          </p:spPr>
          <p:txBody>
            <a:bodyPr wrap="square" rtlCol="0">
              <a:normAutofit/>
            </a:bodyPr>
            <a:lstStyle/>
            <a:p>
              <a:pPr>
                <a:lnSpc>
                  <a:spcPct val="90000"/>
                </a:lnSpc>
                <a:spcAft>
                  <a:spcPts val="600"/>
                </a:spcAft>
              </a:pPr>
              <a:r>
                <a:rPr lang="en-US" sz="900" b="1">
                  <a:solidFill>
                    <a:schemeClr val="bg1"/>
                  </a:solidFill>
                </a:rPr>
                <a:t>O</a:t>
              </a:r>
            </a:p>
          </p:txBody>
        </p:sp>
      </p:grp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C88C177-3E9E-91CC-BB11-0067C36160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Approved and Issued by: 2025.10.01</a:t>
            </a:r>
          </a:p>
        </p:txBody>
      </p:sp>
    </p:spTree>
    <p:custDataLst>
      <p:tags r:id="rId1"/>
    </p:custData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0B398E56-A71B-7AF7-5CF5-7F8D2D078EA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8000" y="2283795"/>
            <a:ext cx="6000971" cy="4292184"/>
          </a:xfrm>
          <a:prstGeom prst="rect">
            <a:avLst/>
          </a:prstGeom>
        </p:spPr>
      </p:pic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Infrared Spectroscopy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267263"/>
            <a:ext cx="8229600" cy="1191711"/>
          </a:xfrm>
        </p:spPr>
        <p:txBody>
          <a:bodyPr/>
          <a:lstStyle/>
          <a:p>
            <a:pPr marL="0" indent="0" eaLnBrk="1" hangingPunct="1">
              <a:buNone/>
            </a:pPr>
            <a:r>
              <a:rPr lang="en-US" sz="2400" dirty="0"/>
              <a:t>Only certain wavelengths of IR are absorbed by a molecule.  These wavelengths are then missing after the IR reaches the detector.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EC614212-9E46-4BBD-8FA8-404BE88DE9B6}"/>
              </a:ext>
            </a:extLst>
          </p:cNvPr>
          <p:cNvGrpSpPr/>
          <p:nvPr/>
        </p:nvGrpSpPr>
        <p:grpSpPr>
          <a:xfrm>
            <a:off x="4057256" y="2951037"/>
            <a:ext cx="3139591" cy="2935726"/>
            <a:chOff x="2584405" y="3342621"/>
            <a:chExt cx="2834353" cy="2677571"/>
          </a:xfrm>
        </p:grpSpPr>
        <p:sp>
          <p:nvSpPr>
            <p:cNvPr id="10" name="Text Box 7"/>
            <p:cNvSpPr txBox="1">
              <a:spLocks noChangeArrowheads="1"/>
            </p:cNvSpPr>
            <p:nvPr/>
          </p:nvSpPr>
          <p:spPr bwMode="auto">
            <a:xfrm>
              <a:off x="3874604" y="3342621"/>
              <a:ext cx="1544154" cy="785993"/>
            </a:xfrm>
            <a:prstGeom prst="rect">
              <a:avLst/>
            </a:prstGeom>
            <a:solidFill>
              <a:srgbClr val="FFFFCC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ahoma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ahoma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ahoma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ahoma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ahom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1000" b="1" dirty="0">
                  <a:solidFill>
                    <a:srgbClr val="CC0000"/>
                  </a:solidFill>
                  <a:latin typeface="Lucida Sans Unicode" pitchFamily="34" charset="0"/>
                </a:rPr>
                <a:t>IR Transmittance through ethanol is reduced to less than 50% at wavelengths of interest</a:t>
              </a:r>
            </a:p>
          </p:txBody>
        </p:sp>
        <p:sp>
          <p:nvSpPr>
            <p:cNvPr id="11" name="Text Box 7"/>
            <p:cNvSpPr txBox="1">
              <a:spLocks noChangeArrowheads="1"/>
            </p:cNvSpPr>
            <p:nvPr/>
          </p:nvSpPr>
          <p:spPr bwMode="auto">
            <a:xfrm>
              <a:off x="2584405" y="5711409"/>
              <a:ext cx="609600" cy="308783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ahoma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ahoma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ahoma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ahoma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ahom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1600" dirty="0">
                  <a:latin typeface="Times New Roman" pitchFamily="18" charset="0"/>
                </a:rPr>
                <a:t>3.37 </a:t>
              </a:r>
            </a:p>
          </p:txBody>
        </p:sp>
        <p:sp>
          <p:nvSpPr>
            <p:cNvPr id="12" name="Text Box 8"/>
            <p:cNvSpPr txBox="1">
              <a:spLocks noChangeArrowheads="1"/>
            </p:cNvSpPr>
            <p:nvPr/>
          </p:nvSpPr>
          <p:spPr bwMode="auto">
            <a:xfrm>
              <a:off x="4038600" y="5711409"/>
              <a:ext cx="609600" cy="308783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ahoma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ahoma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ahoma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ahoma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ahom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1600" dirty="0">
                  <a:latin typeface="Times New Roman" pitchFamily="18" charset="0"/>
                </a:rPr>
                <a:t>3.44 </a:t>
              </a:r>
            </a:p>
          </p:txBody>
        </p:sp>
        <p:sp>
          <p:nvSpPr>
            <p:cNvPr id="13" name="Line 9"/>
            <p:cNvSpPr>
              <a:spLocks noChangeShapeType="1"/>
            </p:cNvSpPr>
            <p:nvPr/>
          </p:nvSpPr>
          <p:spPr bwMode="auto">
            <a:xfrm>
              <a:off x="3186688" y="5864228"/>
              <a:ext cx="304800" cy="0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en-US"/>
            </a:p>
          </p:txBody>
        </p:sp>
        <p:sp>
          <p:nvSpPr>
            <p:cNvPr id="14" name="Line 10"/>
            <p:cNvSpPr>
              <a:spLocks noChangeShapeType="1"/>
            </p:cNvSpPr>
            <p:nvPr/>
          </p:nvSpPr>
          <p:spPr bwMode="auto">
            <a:xfrm flipH="1">
              <a:off x="3733800" y="5897563"/>
              <a:ext cx="304800" cy="0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en-US"/>
            </a:p>
          </p:txBody>
        </p:sp>
        <p:sp>
          <p:nvSpPr>
            <p:cNvPr id="15" name="Text Box 11"/>
            <p:cNvSpPr txBox="1">
              <a:spLocks noChangeArrowheads="1"/>
            </p:cNvSpPr>
            <p:nvPr/>
          </p:nvSpPr>
          <p:spPr bwMode="auto">
            <a:xfrm>
              <a:off x="4038599" y="5402740"/>
              <a:ext cx="609600" cy="308783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ahoma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ahoma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ahoma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ahoma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ahom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1600" dirty="0">
                  <a:latin typeface="Times New Roman" pitchFamily="18" charset="0"/>
                </a:rPr>
                <a:t>3.50 </a:t>
              </a:r>
            </a:p>
          </p:txBody>
        </p:sp>
        <p:sp>
          <p:nvSpPr>
            <p:cNvPr id="16" name="Line 12"/>
            <p:cNvSpPr>
              <a:spLocks noChangeShapeType="1"/>
            </p:cNvSpPr>
            <p:nvPr/>
          </p:nvSpPr>
          <p:spPr bwMode="auto">
            <a:xfrm flipH="1">
              <a:off x="3733800" y="5592763"/>
              <a:ext cx="304800" cy="0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en-US"/>
            </a:p>
          </p:txBody>
        </p:sp>
      </p:grpSp>
      <p:sp>
        <p:nvSpPr>
          <p:cNvPr id="2" name="TextBox 1"/>
          <p:cNvSpPr txBox="1"/>
          <p:nvPr/>
        </p:nvSpPr>
        <p:spPr>
          <a:xfrm>
            <a:off x="228600" y="3299454"/>
            <a:ext cx="26670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An </a:t>
            </a:r>
            <a:r>
              <a:rPr lang="en-US" sz="2400" dirty="0">
                <a:solidFill>
                  <a:srgbClr val="FFFF00"/>
                </a:solidFill>
              </a:rPr>
              <a:t>infrared spectrum</a:t>
            </a:r>
            <a:r>
              <a:rPr lang="en-US" sz="2400" dirty="0"/>
              <a:t> can be thought of as a chemical’s </a:t>
            </a:r>
            <a:r>
              <a:rPr lang="en-US" sz="2400" dirty="0">
                <a:solidFill>
                  <a:srgbClr val="FFFF00"/>
                </a:solidFill>
              </a:rPr>
              <a:t>unique fingerprint.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A0E6C42-B9FA-099B-B826-6FA888E0A2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0" y="6400799"/>
            <a:ext cx="2895600" cy="365125"/>
          </a:xfrm>
        </p:spPr>
        <p:txBody>
          <a:bodyPr/>
          <a:lstStyle/>
          <a:p>
            <a:pPr>
              <a:defRPr/>
            </a:pPr>
            <a:r>
              <a:rPr lang="en-US"/>
              <a:t>Approved and Issued by: 2025.10.01</a:t>
            </a:r>
            <a:endParaRPr lang="en-US" dirty="0"/>
          </a:p>
        </p:txBody>
      </p:sp>
    </p:spTree>
    <p:custDataLst>
      <p:tags r:id="rId1"/>
    </p:custData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olor and Color Vision · Physics">
            <a:extLst>
              <a:ext uri="{FF2B5EF4-FFF2-40B4-BE49-F238E27FC236}">
                <a16:creationId xmlns:a16="http://schemas.microsoft.com/office/drawing/2014/main" id="{F308407C-34CA-9178-2F4A-F6E5CE8C7A1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82600" y="1752600"/>
            <a:ext cx="8178799" cy="44778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E16F174-3FF4-349D-37F2-46EBBED3E7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eaLnBrk="1" hangingPunct="1">
              <a:spcAft>
                <a:spcPts val="600"/>
              </a:spcAft>
              <a:defRPr/>
            </a:pPr>
            <a:r>
              <a:rPr lang="en-US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rPr>
              <a:t>Approved and Issued by: 2025.10.01</a:t>
            </a:r>
          </a:p>
        </p:txBody>
      </p:sp>
      <p:sp>
        <p:nvSpPr>
          <p:cNvPr id="5" name="Rectangle 2">
            <a:extLst>
              <a:ext uri="{FF2B5EF4-FFF2-40B4-BE49-F238E27FC236}">
                <a16:creationId xmlns:a16="http://schemas.microsoft.com/office/drawing/2014/main" id="{AE6102F6-CB3D-A34B-7343-7C44168D0BB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90499" y="483742"/>
            <a:ext cx="8763000" cy="1143000"/>
          </a:xfrm>
        </p:spPr>
        <p:txBody>
          <a:bodyPr/>
          <a:lstStyle/>
          <a:p>
            <a:pPr eaLnBrk="1" hangingPunct="1"/>
            <a:r>
              <a:rPr lang="en-US" sz="4000" dirty="0"/>
              <a:t>The Colors We See are NOT Absorbed</a:t>
            </a:r>
          </a:p>
        </p:txBody>
      </p:sp>
    </p:spTree>
    <p:extLst>
      <p:ext uri="{BB962C8B-B14F-4D97-AF65-F5344CB8AC3E}">
        <p14:creationId xmlns:p14="http://schemas.microsoft.com/office/powerpoint/2010/main" val="21282061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0" name="Rectangle 7">
            <a:extLst>
              <a:ext uri="{FF2B5EF4-FFF2-40B4-BE49-F238E27FC236}">
                <a16:creationId xmlns:a16="http://schemas.microsoft.com/office/drawing/2014/main" id="{777A147A-9ED8-46B4-8660-1B3C2AA880B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1714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936" y="548640"/>
            <a:ext cx="2700645" cy="5431536"/>
          </a:xfrm>
        </p:spPr>
        <p:txBody>
          <a:bodyPr>
            <a:normAutofit/>
          </a:bodyPr>
          <a:lstStyle/>
          <a:p>
            <a:r>
              <a:rPr lang="en-US" sz="3600"/>
              <a:t>Infrared Spectroscopy</a:t>
            </a:r>
          </a:p>
        </p:txBody>
      </p:sp>
      <p:sp>
        <p:nvSpPr>
          <p:cNvPr id="21" name="sketch line">
            <a:extLst>
              <a:ext uri="{FF2B5EF4-FFF2-40B4-BE49-F238E27FC236}">
                <a16:creationId xmlns:a16="http://schemas.microsoft.com/office/drawing/2014/main" id="{5D6C15A0-C087-4593-8414-2B4EC1CDC3D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1347917" y="3261001"/>
            <a:ext cx="4480560" cy="13716"/>
          </a:xfrm>
          <a:custGeom>
            <a:avLst/>
            <a:gdLst>
              <a:gd name="connsiteX0" fmla="*/ 0 w 4480560"/>
              <a:gd name="connsiteY0" fmla="*/ 0 h 13716"/>
              <a:gd name="connsiteX1" fmla="*/ 595274 w 4480560"/>
              <a:gd name="connsiteY1" fmla="*/ 0 h 13716"/>
              <a:gd name="connsiteX2" fmla="*/ 1100938 w 4480560"/>
              <a:gd name="connsiteY2" fmla="*/ 0 h 13716"/>
              <a:gd name="connsiteX3" fmla="*/ 1651406 w 4480560"/>
              <a:gd name="connsiteY3" fmla="*/ 0 h 13716"/>
              <a:gd name="connsiteX4" fmla="*/ 2336292 w 4480560"/>
              <a:gd name="connsiteY4" fmla="*/ 0 h 13716"/>
              <a:gd name="connsiteX5" fmla="*/ 2931566 w 4480560"/>
              <a:gd name="connsiteY5" fmla="*/ 0 h 13716"/>
              <a:gd name="connsiteX6" fmla="*/ 3482035 w 4480560"/>
              <a:gd name="connsiteY6" fmla="*/ 0 h 13716"/>
              <a:gd name="connsiteX7" fmla="*/ 4480560 w 4480560"/>
              <a:gd name="connsiteY7" fmla="*/ 0 h 13716"/>
              <a:gd name="connsiteX8" fmla="*/ 4480560 w 4480560"/>
              <a:gd name="connsiteY8" fmla="*/ 13716 h 13716"/>
              <a:gd name="connsiteX9" fmla="*/ 3840480 w 4480560"/>
              <a:gd name="connsiteY9" fmla="*/ 13716 h 13716"/>
              <a:gd name="connsiteX10" fmla="*/ 3290011 w 4480560"/>
              <a:gd name="connsiteY10" fmla="*/ 13716 h 13716"/>
              <a:gd name="connsiteX11" fmla="*/ 2560320 w 4480560"/>
              <a:gd name="connsiteY11" fmla="*/ 13716 h 13716"/>
              <a:gd name="connsiteX12" fmla="*/ 1965046 w 4480560"/>
              <a:gd name="connsiteY12" fmla="*/ 13716 h 13716"/>
              <a:gd name="connsiteX13" fmla="*/ 1459382 w 4480560"/>
              <a:gd name="connsiteY13" fmla="*/ 13716 h 13716"/>
              <a:gd name="connsiteX14" fmla="*/ 774497 w 4480560"/>
              <a:gd name="connsiteY14" fmla="*/ 13716 h 13716"/>
              <a:gd name="connsiteX15" fmla="*/ 0 w 4480560"/>
              <a:gd name="connsiteY15" fmla="*/ 13716 h 13716"/>
              <a:gd name="connsiteX16" fmla="*/ 0 w 4480560"/>
              <a:gd name="connsiteY16" fmla="*/ 0 h 13716"/>
              <a:gd name="connsiteX0" fmla="*/ 0 w 4480560"/>
              <a:gd name="connsiteY0" fmla="*/ 0 h 13716"/>
              <a:gd name="connsiteX1" fmla="*/ 595274 w 4480560"/>
              <a:gd name="connsiteY1" fmla="*/ 0 h 13716"/>
              <a:gd name="connsiteX2" fmla="*/ 1100938 w 4480560"/>
              <a:gd name="connsiteY2" fmla="*/ 0 h 13716"/>
              <a:gd name="connsiteX3" fmla="*/ 1830629 w 4480560"/>
              <a:gd name="connsiteY3" fmla="*/ 0 h 13716"/>
              <a:gd name="connsiteX4" fmla="*/ 2425903 w 4480560"/>
              <a:gd name="connsiteY4" fmla="*/ 0 h 13716"/>
              <a:gd name="connsiteX5" fmla="*/ 3021178 w 4480560"/>
              <a:gd name="connsiteY5" fmla="*/ 0 h 13716"/>
              <a:gd name="connsiteX6" fmla="*/ 3750869 w 4480560"/>
              <a:gd name="connsiteY6" fmla="*/ 0 h 13716"/>
              <a:gd name="connsiteX7" fmla="*/ 4480560 w 4480560"/>
              <a:gd name="connsiteY7" fmla="*/ 0 h 13716"/>
              <a:gd name="connsiteX8" fmla="*/ 4480560 w 4480560"/>
              <a:gd name="connsiteY8" fmla="*/ 13716 h 13716"/>
              <a:gd name="connsiteX9" fmla="*/ 3930091 w 4480560"/>
              <a:gd name="connsiteY9" fmla="*/ 13716 h 13716"/>
              <a:gd name="connsiteX10" fmla="*/ 3290011 w 4480560"/>
              <a:gd name="connsiteY10" fmla="*/ 13716 h 13716"/>
              <a:gd name="connsiteX11" fmla="*/ 2649931 w 4480560"/>
              <a:gd name="connsiteY11" fmla="*/ 13716 h 13716"/>
              <a:gd name="connsiteX12" fmla="*/ 2054657 w 4480560"/>
              <a:gd name="connsiteY12" fmla="*/ 13716 h 13716"/>
              <a:gd name="connsiteX13" fmla="*/ 1324966 w 4480560"/>
              <a:gd name="connsiteY13" fmla="*/ 13716 h 13716"/>
              <a:gd name="connsiteX14" fmla="*/ 595274 w 4480560"/>
              <a:gd name="connsiteY14" fmla="*/ 13716 h 13716"/>
              <a:gd name="connsiteX15" fmla="*/ 0 w 4480560"/>
              <a:gd name="connsiteY15" fmla="*/ 13716 h 13716"/>
              <a:gd name="connsiteX16" fmla="*/ 0 w 4480560"/>
              <a:gd name="connsiteY16" fmla="*/ 0 h 137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480560" h="13716" fill="none" extrusionOk="0">
                <a:moveTo>
                  <a:pt x="0" y="0"/>
                </a:moveTo>
                <a:cubicBezTo>
                  <a:pt x="267574" y="14606"/>
                  <a:pt x="338605" y="-40"/>
                  <a:pt x="595274" y="0"/>
                </a:cubicBezTo>
                <a:cubicBezTo>
                  <a:pt x="856171" y="-2198"/>
                  <a:pt x="863435" y="-13333"/>
                  <a:pt x="1100938" y="0"/>
                </a:cubicBezTo>
                <a:cubicBezTo>
                  <a:pt x="1340270" y="17713"/>
                  <a:pt x="1418448" y="-18893"/>
                  <a:pt x="1651406" y="0"/>
                </a:cubicBezTo>
                <a:cubicBezTo>
                  <a:pt x="1875387" y="1627"/>
                  <a:pt x="2153037" y="22688"/>
                  <a:pt x="2336292" y="0"/>
                </a:cubicBezTo>
                <a:cubicBezTo>
                  <a:pt x="2522206" y="-4211"/>
                  <a:pt x="2718333" y="34959"/>
                  <a:pt x="2931566" y="0"/>
                </a:cubicBezTo>
                <a:cubicBezTo>
                  <a:pt x="3137043" y="-17106"/>
                  <a:pt x="3304331" y="1415"/>
                  <a:pt x="3482035" y="0"/>
                </a:cubicBezTo>
                <a:cubicBezTo>
                  <a:pt x="3649837" y="-24078"/>
                  <a:pt x="4010577" y="-51921"/>
                  <a:pt x="4480560" y="0"/>
                </a:cubicBezTo>
                <a:cubicBezTo>
                  <a:pt x="4480642" y="3611"/>
                  <a:pt x="4480510" y="9346"/>
                  <a:pt x="4480560" y="13716"/>
                </a:cubicBezTo>
                <a:cubicBezTo>
                  <a:pt x="4305601" y="36948"/>
                  <a:pt x="4025154" y="21890"/>
                  <a:pt x="3840480" y="13716"/>
                </a:cubicBezTo>
                <a:cubicBezTo>
                  <a:pt x="3668919" y="-16903"/>
                  <a:pt x="3556555" y="-17246"/>
                  <a:pt x="3290011" y="13716"/>
                </a:cubicBezTo>
                <a:cubicBezTo>
                  <a:pt x="2991827" y="13600"/>
                  <a:pt x="2862038" y="-27094"/>
                  <a:pt x="2560320" y="13716"/>
                </a:cubicBezTo>
                <a:cubicBezTo>
                  <a:pt x="2273396" y="32804"/>
                  <a:pt x="2159701" y="35426"/>
                  <a:pt x="1965046" y="13716"/>
                </a:cubicBezTo>
                <a:cubicBezTo>
                  <a:pt x="1785994" y="24616"/>
                  <a:pt x="1686680" y="47748"/>
                  <a:pt x="1459382" y="13716"/>
                </a:cubicBezTo>
                <a:cubicBezTo>
                  <a:pt x="1260610" y="398"/>
                  <a:pt x="913962" y="26960"/>
                  <a:pt x="774497" y="13716"/>
                </a:cubicBezTo>
                <a:cubicBezTo>
                  <a:pt x="689426" y="-2719"/>
                  <a:pt x="378264" y="1751"/>
                  <a:pt x="0" y="13716"/>
                </a:cubicBezTo>
                <a:cubicBezTo>
                  <a:pt x="-173" y="8371"/>
                  <a:pt x="-387" y="6213"/>
                  <a:pt x="0" y="0"/>
                </a:cubicBezTo>
                <a:close/>
              </a:path>
              <a:path w="4480560" h="13716" stroke="0" extrusionOk="0">
                <a:moveTo>
                  <a:pt x="0" y="0"/>
                </a:moveTo>
                <a:cubicBezTo>
                  <a:pt x="290844" y="5546"/>
                  <a:pt x="318443" y="10543"/>
                  <a:pt x="595274" y="0"/>
                </a:cubicBezTo>
                <a:cubicBezTo>
                  <a:pt x="862223" y="-10630"/>
                  <a:pt x="1008164" y="-6970"/>
                  <a:pt x="1100938" y="0"/>
                </a:cubicBezTo>
                <a:cubicBezTo>
                  <a:pt x="1231751" y="-9052"/>
                  <a:pt x="1563421" y="-55931"/>
                  <a:pt x="1830629" y="0"/>
                </a:cubicBezTo>
                <a:cubicBezTo>
                  <a:pt x="2081843" y="38764"/>
                  <a:pt x="2181743" y="16966"/>
                  <a:pt x="2425903" y="0"/>
                </a:cubicBezTo>
                <a:cubicBezTo>
                  <a:pt x="2657412" y="-20059"/>
                  <a:pt x="2795431" y="8423"/>
                  <a:pt x="3021178" y="0"/>
                </a:cubicBezTo>
                <a:cubicBezTo>
                  <a:pt x="3275119" y="-4749"/>
                  <a:pt x="3480943" y="2522"/>
                  <a:pt x="3750869" y="0"/>
                </a:cubicBezTo>
                <a:cubicBezTo>
                  <a:pt x="4005211" y="16055"/>
                  <a:pt x="4302144" y="-2969"/>
                  <a:pt x="4480560" y="0"/>
                </a:cubicBezTo>
                <a:cubicBezTo>
                  <a:pt x="4480397" y="3458"/>
                  <a:pt x="4481383" y="8632"/>
                  <a:pt x="4480560" y="13716"/>
                </a:cubicBezTo>
                <a:cubicBezTo>
                  <a:pt x="4261480" y="-10003"/>
                  <a:pt x="4206199" y="28529"/>
                  <a:pt x="3930091" y="13716"/>
                </a:cubicBezTo>
                <a:cubicBezTo>
                  <a:pt x="3666932" y="-15474"/>
                  <a:pt x="3493645" y="14804"/>
                  <a:pt x="3290011" y="13716"/>
                </a:cubicBezTo>
                <a:cubicBezTo>
                  <a:pt x="3137078" y="-41032"/>
                  <a:pt x="2894690" y="-17948"/>
                  <a:pt x="2649931" y="13716"/>
                </a:cubicBezTo>
                <a:cubicBezTo>
                  <a:pt x="2413020" y="21294"/>
                  <a:pt x="2225991" y="-10559"/>
                  <a:pt x="2054657" y="13716"/>
                </a:cubicBezTo>
                <a:cubicBezTo>
                  <a:pt x="1886877" y="37541"/>
                  <a:pt x="1548763" y="45390"/>
                  <a:pt x="1324966" y="13716"/>
                </a:cubicBezTo>
                <a:cubicBezTo>
                  <a:pt x="1040995" y="1897"/>
                  <a:pt x="786929" y="-17655"/>
                  <a:pt x="595274" y="13716"/>
                </a:cubicBezTo>
                <a:cubicBezTo>
                  <a:pt x="371401" y="32831"/>
                  <a:pt x="168483" y="23167"/>
                  <a:pt x="0" y="13716"/>
                </a:cubicBezTo>
                <a:cubicBezTo>
                  <a:pt x="-740" y="8467"/>
                  <a:pt x="-279" y="4434"/>
                  <a:pt x="0" y="0"/>
                </a:cubicBezTo>
                <a:close/>
              </a:path>
              <a:path w="4480560" h="13716" fill="none" stroke="0" extrusionOk="0">
                <a:moveTo>
                  <a:pt x="0" y="0"/>
                </a:moveTo>
                <a:cubicBezTo>
                  <a:pt x="254633" y="596"/>
                  <a:pt x="318854" y="8353"/>
                  <a:pt x="595274" y="0"/>
                </a:cubicBezTo>
                <a:cubicBezTo>
                  <a:pt x="857042" y="-2503"/>
                  <a:pt x="863005" y="-13327"/>
                  <a:pt x="1100938" y="0"/>
                </a:cubicBezTo>
                <a:cubicBezTo>
                  <a:pt x="1322315" y="28736"/>
                  <a:pt x="1429801" y="-15572"/>
                  <a:pt x="1651406" y="0"/>
                </a:cubicBezTo>
                <a:cubicBezTo>
                  <a:pt x="1861310" y="20479"/>
                  <a:pt x="2199002" y="36173"/>
                  <a:pt x="2336292" y="0"/>
                </a:cubicBezTo>
                <a:cubicBezTo>
                  <a:pt x="2504451" y="-23230"/>
                  <a:pt x="2735943" y="-3451"/>
                  <a:pt x="2931566" y="0"/>
                </a:cubicBezTo>
                <a:cubicBezTo>
                  <a:pt x="3109081" y="-33272"/>
                  <a:pt x="3310374" y="39503"/>
                  <a:pt x="3482035" y="0"/>
                </a:cubicBezTo>
                <a:cubicBezTo>
                  <a:pt x="3630968" y="-117346"/>
                  <a:pt x="3975789" y="30358"/>
                  <a:pt x="4480560" y="0"/>
                </a:cubicBezTo>
                <a:cubicBezTo>
                  <a:pt x="4480546" y="3532"/>
                  <a:pt x="4481771" y="9530"/>
                  <a:pt x="4480560" y="13716"/>
                </a:cubicBezTo>
                <a:cubicBezTo>
                  <a:pt x="4299745" y="8025"/>
                  <a:pt x="4055484" y="54224"/>
                  <a:pt x="3840480" y="13716"/>
                </a:cubicBezTo>
                <a:cubicBezTo>
                  <a:pt x="3665362" y="14404"/>
                  <a:pt x="3548412" y="6532"/>
                  <a:pt x="3290011" y="13716"/>
                </a:cubicBezTo>
                <a:cubicBezTo>
                  <a:pt x="3037450" y="36923"/>
                  <a:pt x="2862123" y="43167"/>
                  <a:pt x="2560320" y="13716"/>
                </a:cubicBezTo>
                <a:cubicBezTo>
                  <a:pt x="2308793" y="7156"/>
                  <a:pt x="2153402" y="-25971"/>
                  <a:pt x="1965046" y="13716"/>
                </a:cubicBezTo>
                <a:cubicBezTo>
                  <a:pt x="1778601" y="25944"/>
                  <a:pt x="1672011" y="23840"/>
                  <a:pt x="1459382" y="13716"/>
                </a:cubicBezTo>
                <a:cubicBezTo>
                  <a:pt x="1212351" y="-9856"/>
                  <a:pt x="906131" y="12859"/>
                  <a:pt x="774497" y="13716"/>
                </a:cubicBezTo>
                <a:cubicBezTo>
                  <a:pt x="636671" y="-47283"/>
                  <a:pt x="331670" y="1705"/>
                  <a:pt x="0" y="13716"/>
                </a:cubicBezTo>
                <a:cubicBezTo>
                  <a:pt x="-561" y="8546"/>
                  <a:pt x="-377" y="6141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1275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custGeom>
                    <a:avLst/>
                    <a:gdLst>
                      <a:gd name="connsiteX0" fmla="*/ 0 w 4480560"/>
                      <a:gd name="connsiteY0" fmla="*/ 0 h 13716"/>
                      <a:gd name="connsiteX1" fmla="*/ 595274 w 4480560"/>
                      <a:gd name="connsiteY1" fmla="*/ 0 h 13716"/>
                      <a:gd name="connsiteX2" fmla="*/ 1100938 w 4480560"/>
                      <a:gd name="connsiteY2" fmla="*/ 0 h 13716"/>
                      <a:gd name="connsiteX3" fmla="*/ 1651406 w 4480560"/>
                      <a:gd name="connsiteY3" fmla="*/ 0 h 13716"/>
                      <a:gd name="connsiteX4" fmla="*/ 2336292 w 4480560"/>
                      <a:gd name="connsiteY4" fmla="*/ 0 h 13716"/>
                      <a:gd name="connsiteX5" fmla="*/ 2931566 w 4480560"/>
                      <a:gd name="connsiteY5" fmla="*/ 0 h 13716"/>
                      <a:gd name="connsiteX6" fmla="*/ 3482035 w 4480560"/>
                      <a:gd name="connsiteY6" fmla="*/ 0 h 13716"/>
                      <a:gd name="connsiteX7" fmla="*/ 4480560 w 4480560"/>
                      <a:gd name="connsiteY7" fmla="*/ 0 h 13716"/>
                      <a:gd name="connsiteX8" fmla="*/ 4480560 w 4480560"/>
                      <a:gd name="connsiteY8" fmla="*/ 13716 h 13716"/>
                      <a:gd name="connsiteX9" fmla="*/ 3840480 w 4480560"/>
                      <a:gd name="connsiteY9" fmla="*/ 13716 h 13716"/>
                      <a:gd name="connsiteX10" fmla="*/ 3290011 w 4480560"/>
                      <a:gd name="connsiteY10" fmla="*/ 13716 h 13716"/>
                      <a:gd name="connsiteX11" fmla="*/ 2560320 w 4480560"/>
                      <a:gd name="connsiteY11" fmla="*/ 13716 h 13716"/>
                      <a:gd name="connsiteX12" fmla="*/ 1965046 w 4480560"/>
                      <a:gd name="connsiteY12" fmla="*/ 13716 h 13716"/>
                      <a:gd name="connsiteX13" fmla="*/ 1459382 w 4480560"/>
                      <a:gd name="connsiteY13" fmla="*/ 13716 h 13716"/>
                      <a:gd name="connsiteX14" fmla="*/ 774497 w 4480560"/>
                      <a:gd name="connsiteY14" fmla="*/ 13716 h 13716"/>
                      <a:gd name="connsiteX15" fmla="*/ 0 w 4480560"/>
                      <a:gd name="connsiteY15" fmla="*/ 13716 h 13716"/>
                      <a:gd name="connsiteX16" fmla="*/ 0 w 4480560"/>
                      <a:gd name="connsiteY16" fmla="*/ 0 h 1371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4480560" h="13716" fill="none" extrusionOk="0">
                        <a:moveTo>
                          <a:pt x="0" y="0"/>
                        </a:moveTo>
                        <a:cubicBezTo>
                          <a:pt x="267821" y="8731"/>
                          <a:pt x="334105" y="2629"/>
                          <a:pt x="595274" y="0"/>
                        </a:cubicBezTo>
                        <a:cubicBezTo>
                          <a:pt x="856443" y="-2629"/>
                          <a:pt x="863808" y="-13353"/>
                          <a:pt x="1100938" y="0"/>
                        </a:cubicBezTo>
                        <a:cubicBezTo>
                          <a:pt x="1338068" y="13353"/>
                          <a:pt x="1431663" y="-25862"/>
                          <a:pt x="1651406" y="0"/>
                        </a:cubicBezTo>
                        <a:cubicBezTo>
                          <a:pt x="1871149" y="25862"/>
                          <a:pt x="2173163" y="23827"/>
                          <a:pt x="2336292" y="0"/>
                        </a:cubicBezTo>
                        <a:cubicBezTo>
                          <a:pt x="2499421" y="-23827"/>
                          <a:pt x="2720589" y="28148"/>
                          <a:pt x="2931566" y="0"/>
                        </a:cubicBezTo>
                        <a:cubicBezTo>
                          <a:pt x="3142543" y="-28148"/>
                          <a:pt x="3323630" y="27022"/>
                          <a:pt x="3482035" y="0"/>
                        </a:cubicBezTo>
                        <a:cubicBezTo>
                          <a:pt x="3640440" y="-27022"/>
                          <a:pt x="4012110" y="-20118"/>
                          <a:pt x="4480560" y="0"/>
                        </a:cubicBezTo>
                        <a:cubicBezTo>
                          <a:pt x="4480273" y="3379"/>
                          <a:pt x="4480768" y="9289"/>
                          <a:pt x="4480560" y="13716"/>
                        </a:cubicBezTo>
                        <a:cubicBezTo>
                          <a:pt x="4314132" y="10352"/>
                          <a:pt x="4028383" y="32060"/>
                          <a:pt x="3840480" y="13716"/>
                        </a:cubicBezTo>
                        <a:cubicBezTo>
                          <a:pt x="3652577" y="-4628"/>
                          <a:pt x="3547615" y="-1724"/>
                          <a:pt x="3290011" y="13716"/>
                        </a:cubicBezTo>
                        <a:cubicBezTo>
                          <a:pt x="3032407" y="29156"/>
                          <a:pt x="2830268" y="4147"/>
                          <a:pt x="2560320" y="13716"/>
                        </a:cubicBezTo>
                        <a:cubicBezTo>
                          <a:pt x="2290372" y="23285"/>
                          <a:pt x="2147422" y="2156"/>
                          <a:pt x="1965046" y="13716"/>
                        </a:cubicBezTo>
                        <a:cubicBezTo>
                          <a:pt x="1782670" y="25276"/>
                          <a:pt x="1689791" y="36108"/>
                          <a:pt x="1459382" y="13716"/>
                        </a:cubicBezTo>
                        <a:cubicBezTo>
                          <a:pt x="1228973" y="-8676"/>
                          <a:pt x="915486" y="31929"/>
                          <a:pt x="774497" y="13716"/>
                        </a:cubicBezTo>
                        <a:cubicBezTo>
                          <a:pt x="633508" y="-4497"/>
                          <a:pt x="361442" y="-15679"/>
                          <a:pt x="0" y="13716"/>
                        </a:cubicBezTo>
                        <a:cubicBezTo>
                          <a:pt x="-362" y="8190"/>
                          <a:pt x="-434" y="6098"/>
                          <a:pt x="0" y="0"/>
                        </a:cubicBezTo>
                        <a:close/>
                      </a:path>
                      <a:path w="4480560" h="13716" stroke="0" extrusionOk="0">
                        <a:moveTo>
                          <a:pt x="0" y="0"/>
                        </a:moveTo>
                        <a:cubicBezTo>
                          <a:pt x="285465" y="225"/>
                          <a:pt x="322691" y="16223"/>
                          <a:pt x="595274" y="0"/>
                        </a:cubicBezTo>
                        <a:cubicBezTo>
                          <a:pt x="867857" y="-16223"/>
                          <a:pt x="989129" y="-11242"/>
                          <a:pt x="1100938" y="0"/>
                        </a:cubicBezTo>
                        <a:cubicBezTo>
                          <a:pt x="1212747" y="11242"/>
                          <a:pt x="1574350" y="-36410"/>
                          <a:pt x="1830629" y="0"/>
                        </a:cubicBezTo>
                        <a:cubicBezTo>
                          <a:pt x="2086908" y="36410"/>
                          <a:pt x="2180922" y="4645"/>
                          <a:pt x="2425903" y="0"/>
                        </a:cubicBezTo>
                        <a:cubicBezTo>
                          <a:pt x="2670884" y="-4645"/>
                          <a:pt x="2782024" y="22929"/>
                          <a:pt x="3021178" y="0"/>
                        </a:cubicBezTo>
                        <a:cubicBezTo>
                          <a:pt x="3260332" y="-22929"/>
                          <a:pt x="3456982" y="-1586"/>
                          <a:pt x="3750869" y="0"/>
                        </a:cubicBezTo>
                        <a:cubicBezTo>
                          <a:pt x="4044756" y="1586"/>
                          <a:pt x="4302726" y="17043"/>
                          <a:pt x="4480560" y="0"/>
                        </a:cubicBezTo>
                        <a:cubicBezTo>
                          <a:pt x="4480360" y="3832"/>
                          <a:pt x="4481152" y="9314"/>
                          <a:pt x="4480560" y="13716"/>
                        </a:cubicBezTo>
                        <a:cubicBezTo>
                          <a:pt x="4279652" y="-11422"/>
                          <a:pt x="4200762" y="36994"/>
                          <a:pt x="3930091" y="13716"/>
                        </a:cubicBezTo>
                        <a:cubicBezTo>
                          <a:pt x="3659420" y="-9562"/>
                          <a:pt x="3456052" y="17722"/>
                          <a:pt x="3290011" y="13716"/>
                        </a:cubicBezTo>
                        <a:cubicBezTo>
                          <a:pt x="3123970" y="9710"/>
                          <a:pt x="2882392" y="28246"/>
                          <a:pt x="2649931" y="13716"/>
                        </a:cubicBezTo>
                        <a:cubicBezTo>
                          <a:pt x="2417470" y="-814"/>
                          <a:pt x="2238426" y="2765"/>
                          <a:pt x="2054657" y="13716"/>
                        </a:cubicBezTo>
                        <a:cubicBezTo>
                          <a:pt x="1870888" y="24667"/>
                          <a:pt x="1566368" y="40468"/>
                          <a:pt x="1324966" y="13716"/>
                        </a:cubicBezTo>
                        <a:cubicBezTo>
                          <a:pt x="1083564" y="-13036"/>
                          <a:pt x="787410" y="6374"/>
                          <a:pt x="595274" y="13716"/>
                        </a:cubicBezTo>
                        <a:cubicBezTo>
                          <a:pt x="403138" y="21058"/>
                          <a:pt x="169622" y="5927"/>
                          <a:pt x="0" y="13716"/>
                        </a:cubicBezTo>
                        <a:cubicBezTo>
                          <a:pt x="-475" y="8699"/>
                          <a:pt x="-565" y="4408"/>
                          <a:pt x="0" y="0"/>
                        </a:cubicBezTo>
                        <a:close/>
                      </a:path>
                    </a:pathLst>
                  </a:cu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57600" y="552091"/>
            <a:ext cx="5001763" cy="5431536"/>
          </a:xfrm>
        </p:spPr>
        <p:txBody>
          <a:bodyPr anchor="ctr">
            <a:normAutofit/>
          </a:bodyPr>
          <a:lstStyle/>
          <a:p>
            <a:r>
              <a:rPr lang="en-US" sz="2000" dirty="0"/>
              <a:t>How the DataMaster ensures the reported concentration is from </a:t>
            </a:r>
            <a:r>
              <a:rPr lang="en-US" sz="2000" u="sng" dirty="0"/>
              <a:t>ethanol only</a:t>
            </a:r>
            <a:r>
              <a:rPr lang="en-US" sz="2000" dirty="0"/>
              <a:t>:</a:t>
            </a:r>
          </a:p>
          <a:p>
            <a:pPr lvl="1"/>
            <a:r>
              <a:rPr lang="en-US" sz="2000" dirty="0"/>
              <a:t>Breath sample’s absorption pattern at 3 wavelengths is used to ensure that the concentration reported is from ethanol and not something else.</a:t>
            </a:r>
          </a:p>
          <a:p>
            <a:pPr lvl="1"/>
            <a:r>
              <a:rPr lang="en-US" sz="2000" dirty="0"/>
              <a:t>Wheel with three filters (3.37, 3.44, 3.50 </a:t>
            </a:r>
            <a:r>
              <a:rPr lang="en-US" sz="2000" dirty="0">
                <a:latin typeface="Symbol" pitchFamily="18" charset="2"/>
              </a:rPr>
              <a:t>m</a:t>
            </a:r>
            <a:r>
              <a:rPr lang="en-US" sz="2000" dirty="0"/>
              <a:t>m) located between sample chamber and detector</a:t>
            </a:r>
          </a:p>
          <a:p>
            <a:pPr lvl="1"/>
            <a:r>
              <a:rPr lang="en-US" sz="2000" dirty="0"/>
              <a:t>If the pattern does not match what is expected, INTERFERENCE DETECTED status message occurs.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7FDC95A-9098-5E9B-00D2-61C7B3A4FB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Approved and Issued by: 2025.10.01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085835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36" name="Rectangle 135">
            <a:extLst>
              <a:ext uri="{FF2B5EF4-FFF2-40B4-BE49-F238E27FC236}">
                <a16:creationId xmlns:a16="http://schemas.microsoft.com/office/drawing/2014/main" id="{09588DA8-065E-4F6F-8EFD-43104AB2E0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38" name="Rectangle 137">
            <a:extLst>
              <a:ext uri="{FF2B5EF4-FFF2-40B4-BE49-F238E27FC236}">
                <a16:creationId xmlns:a16="http://schemas.microsoft.com/office/drawing/2014/main" id="{C4285719-470E-454C-AF62-8323075F1F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1714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0" name="Rectangle 139">
            <a:extLst>
              <a:ext uri="{FF2B5EF4-FFF2-40B4-BE49-F238E27FC236}">
                <a16:creationId xmlns:a16="http://schemas.microsoft.com/office/drawing/2014/main" id="{CD9FE4EF-C4D8-49A0-B2FF-81D8DB7D8A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914813" y="1914812"/>
            <a:ext cx="6858000" cy="3028377"/>
          </a:xfrm>
          <a:prstGeom prst="rect">
            <a:avLst/>
          </a:prstGeom>
          <a:gradFill>
            <a:gsLst>
              <a:gs pos="800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2" name="Rectangle 141">
            <a:extLst>
              <a:ext uri="{FF2B5EF4-FFF2-40B4-BE49-F238E27FC236}">
                <a16:creationId xmlns:a16="http://schemas.microsoft.com/office/drawing/2014/main" id="{4300840D-0A0B-4512-BACA-B439D5B9C57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914814" y="1924949"/>
            <a:ext cx="6857999" cy="3028379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alpha val="46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4" name="Rectangle 143">
            <a:extLst>
              <a:ext uri="{FF2B5EF4-FFF2-40B4-BE49-F238E27FC236}">
                <a16:creationId xmlns:a16="http://schemas.microsoft.com/office/drawing/2014/main" id="{D2B78728-A580-49A7-84F9-6EF6F583AD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263195" y="4092815"/>
            <a:ext cx="2501979" cy="3028381"/>
          </a:xfrm>
          <a:prstGeom prst="rect">
            <a:avLst/>
          </a:prstGeom>
          <a:gradFill>
            <a:gsLst>
              <a:gs pos="2000">
                <a:schemeClr val="accent1">
                  <a:alpha val="29000"/>
                </a:schemeClr>
              </a:gs>
              <a:gs pos="100000">
                <a:srgbClr val="000000">
                  <a:alpha val="30000"/>
                </a:srgb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6" name="Freeform: Shape 145">
            <a:extLst>
              <a:ext uri="{FF2B5EF4-FFF2-40B4-BE49-F238E27FC236}">
                <a16:creationId xmlns:a16="http://schemas.microsoft.com/office/drawing/2014/main" id="{38FAA1A1-D861-433F-88FA-1E9D6FD31D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0635413">
            <a:off x="-376302" y="969718"/>
            <a:ext cx="2925267" cy="4178958"/>
          </a:xfrm>
          <a:custGeom>
            <a:avLst/>
            <a:gdLst>
              <a:gd name="connsiteX0" fmla="*/ 2432225 w 3900357"/>
              <a:gd name="connsiteY0" fmla="*/ 93939 h 4178958"/>
              <a:gd name="connsiteX1" fmla="*/ 3900357 w 3900357"/>
              <a:gd name="connsiteY1" fmla="*/ 2089479 h 4178958"/>
              <a:gd name="connsiteX2" fmla="*/ 1810878 w 3900357"/>
              <a:gd name="connsiteY2" fmla="*/ 4178958 h 4178958"/>
              <a:gd name="connsiteX3" fmla="*/ 78249 w 3900357"/>
              <a:gd name="connsiteY3" fmla="*/ 3257727 h 4178958"/>
              <a:gd name="connsiteX4" fmla="*/ 0 w 3900357"/>
              <a:gd name="connsiteY4" fmla="*/ 3128923 h 4178958"/>
              <a:gd name="connsiteX5" fmla="*/ 831324 w 3900357"/>
              <a:gd name="connsiteY5" fmla="*/ 244281 h 4178958"/>
              <a:gd name="connsiteX6" fmla="*/ 997559 w 3900357"/>
              <a:gd name="connsiteY6" fmla="*/ 164202 h 4178958"/>
              <a:gd name="connsiteX7" fmla="*/ 1810878 w 3900357"/>
              <a:gd name="connsiteY7" fmla="*/ 0 h 4178958"/>
              <a:gd name="connsiteX8" fmla="*/ 2432225 w 3900357"/>
              <a:gd name="connsiteY8" fmla="*/ 93939 h 4178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00357" h="4178958">
                <a:moveTo>
                  <a:pt x="2432225" y="93939"/>
                </a:moveTo>
                <a:cubicBezTo>
                  <a:pt x="3282786" y="358491"/>
                  <a:pt x="3900357" y="1151865"/>
                  <a:pt x="3900357" y="2089479"/>
                </a:cubicBezTo>
                <a:cubicBezTo>
                  <a:pt x="3900357" y="3243466"/>
                  <a:pt x="2964865" y="4178958"/>
                  <a:pt x="1810878" y="4178958"/>
                </a:cubicBezTo>
                <a:cubicBezTo>
                  <a:pt x="1089636" y="4178958"/>
                  <a:pt x="453744" y="3813531"/>
                  <a:pt x="78249" y="3257727"/>
                </a:cubicBezTo>
                <a:lnTo>
                  <a:pt x="0" y="3128923"/>
                </a:lnTo>
                <a:lnTo>
                  <a:pt x="831324" y="244281"/>
                </a:lnTo>
                <a:lnTo>
                  <a:pt x="997559" y="164202"/>
                </a:lnTo>
                <a:cubicBezTo>
                  <a:pt x="1247540" y="58468"/>
                  <a:pt x="1522381" y="0"/>
                  <a:pt x="1810878" y="0"/>
                </a:cubicBezTo>
                <a:cubicBezTo>
                  <a:pt x="2027251" y="0"/>
                  <a:pt x="2235942" y="32888"/>
                  <a:pt x="2432225" y="93939"/>
                </a:cubicBezTo>
                <a:close/>
              </a:path>
            </a:pathLst>
          </a:custGeom>
          <a:gradFill>
            <a:gsLst>
              <a:gs pos="29000">
                <a:srgbClr val="000000">
                  <a:alpha val="0"/>
                </a:srgbClr>
              </a:gs>
              <a:gs pos="100000">
                <a:schemeClr val="accent1">
                  <a:alpha val="43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48" name="Rectangle 147">
            <a:extLst>
              <a:ext uri="{FF2B5EF4-FFF2-40B4-BE49-F238E27FC236}">
                <a16:creationId xmlns:a16="http://schemas.microsoft.com/office/drawing/2014/main" id="{8D71EDA1-87BF-4D5D-AB79-F346FD1927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914820" y="1904672"/>
            <a:ext cx="6858003" cy="3028376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lumMod val="60000"/>
                  <a:lumOff val="40000"/>
                  <a:alpha val="11000"/>
                </a:schemeClr>
              </a:gs>
            </a:gsLst>
            <a:lin ang="7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350041" y="586855"/>
            <a:ext cx="2401025" cy="3387497"/>
          </a:xfrm>
        </p:spPr>
        <p:txBody>
          <a:bodyPr anchor="b">
            <a:normAutofit/>
          </a:bodyPr>
          <a:lstStyle/>
          <a:p>
            <a:pPr algn="r" eaLnBrk="1" hangingPunct="1"/>
            <a:r>
              <a:rPr lang="en-US" sz="3500">
                <a:solidFill>
                  <a:srgbClr val="FFFFFF"/>
                </a:solidFill>
              </a:rPr>
              <a:t>The Optical System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idx="1"/>
          </p:nvPr>
        </p:nvSpPr>
        <p:spPr>
          <a:xfrm>
            <a:off x="3195212" y="577472"/>
            <a:ext cx="5715000" cy="5546047"/>
          </a:xfrm>
        </p:spPr>
        <p:txBody>
          <a:bodyPr rtlCol="0" anchor="ctr">
            <a:noAutofit/>
          </a:bodyPr>
          <a:lstStyle/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800" dirty="0"/>
              <a:t>The Optical System consists of the following components:  </a:t>
            </a:r>
          </a:p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800" dirty="0"/>
              <a:t>	IR source</a:t>
            </a:r>
          </a:p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800" dirty="0"/>
              <a:t>	Sample chamber</a:t>
            </a:r>
          </a:p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800" dirty="0"/>
              <a:t>	Mirrors</a:t>
            </a:r>
          </a:p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800" dirty="0"/>
              <a:t>	Windows</a:t>
            </a:r>
          </a:p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800" dirty="0"/>
              <a:t>	Focusing lens</a:t>
            </a:r>
          </a:p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800" dirty="0"/>
              <a:t>	Quartz internal standard</a:t>
            </a:r>
          </a:p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800" dirty="0"/>
              <a:t>	Chopper wheel</a:t>
            </a:r>
          </a:p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800" dirty="0"/>
              <a:t>	Three IR filters </a:t>
            </a:r>
          </a:p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800" dirty="0"/>
              <a:t>	IR detector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68980224-E619-C754-0B06-178F5BBF08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Approved and Issued by: 2025.10.01</a:t>
            </a:r>
          </a:p>
        </p:txBody>
      </p:sp>
    </p:spTree>
    <p:custDataLst>
      <p:tags r:id="rId1"/>
    </p:custData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Diagram&#10;&#10;Description automatically generated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33"/>
          <a:stretch/>
        </p:blipFill>
        <p:spPr bwMode="auto">
          <a:xfrm>
            <a:off x="0" y="10"/>
            <a:ext cx="9143980" cy="6857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9468" name="Rectangle 19467">
            <a:extLst>
              <a:ext uri="{FF2B5EF4-FFF2-40B4-BE49-F238E27FC236}">
                <a16:creationId xmlns:a16="http://schemas.microsoft.com/office/drawing/2014/main" id="{37C89E4B-3C9F-44B9-8B86-D9E3D112D8E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5320142"/>
            <a:ext cx="9144000" cy="736551"/>
          </a:xfrm>
          <a:prstGeom prst="rect">
            <a:avLst/>
          </a:prstGeom>
          <a:solidFill>
            <a:schemeClr val="bg1">
              <a:alpha val="9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9470" name="Straight Connector 19469">
            <a:extLst>
              <a:ext uri="{FF2B5EF4-FFF2-40B4-BE49-F238E27FC236}">
                <a16:creationId xmlns:a16="http://schemas.microsoft.com/office/drawing/2014/main" id="{AA2EAA10-076F-46BD-8F0F-B9A2FB77A85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5241983"/>
            <a:ext cx="9144000" cy="0"/>
          </a:xfrm>
          <a:prstGeom prst="line">
            <a:avLst/>
          </a:prstGeom>
          <a:ln w="41275">
            <a:solidFill>
              <a:schemeClr val="bg1">
                <a:alpha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472" name="Straight Connector 19471">
            <a:extLst>
              <a:ext uri="{FF2B5EF4-FFF2-40B4-BE49-F238E27FC236}">
                <a16:creationId xmlns:a16="http://schemas.microsoft.com/office/drawing/2014/main" id="{D891E407-403B-4764-86C9-33A56D3BCAA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6134852"/>
            <a:ext cx="9144000" cy="0"/>
          </a:xfrm>
          <a:prstGeom prst="line">
            <a:avLst/>
          </a:prstGeom>
          <a:ln w="41275">
            <a:solidFill>
              <a:schemeClr val="bg1">
                <a:alpha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A31D3FC2-1337-D7F4-390D-CC527E4D85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219200" y="6346407"/>
            <a:ext cx="30861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defTabSz="457200" eaLnBrk="1" hangingPunct="1">
              <a:spcAft>
                <a:spcPts val="600"/>
              </a:spcAft>
              <a:defRPr/>
            </a:pPr>
            <a:r>
              <a:rPr lang="en-US" kern="1200">
                <a:solidFill>
                  <a:schemeClr val="bg1"/>
                </a:solidFill>
                <a:latin typeface="+mn-lt"/>
                <a:ea typeface="+mn-ea"/>
                <a:cs typeface="+mn-cs"/>
              </a:rPr>
              <a:t>Approved and Issued by: 2025.10.01</a:t>
            </a:r>
            <a:endParaRPr lang="en-US" kern="1200" dirty="0">
              <a:solidFill>
                <a:schemeClr val="bg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7" name="Rectangle 2">
            <a:extLst>
              <a:ext uri="{FF2B5EF4-FFF2-40B4-BE49-F238E27FC236}">
                <a16:creationId xmlns:a16="http://schemas.microsoft.com/office/drawing/2014/main" id="{C55C030C-2B96-F06A-A68A-2E8EFC0B2BF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76201" y="5316538"/>
            <a:ext cx="8724900" cy="746125"/>
          </a:xfrm>
        </p:spPr>
        <p:txBody>
          <a:bodyPr vert="horz" lIns="91440" tIns="45720" rIns="91440" bIns="45720" rtlCol="0" anchor="ctr">
            <a:normAutofit fontScale="90000"/>
          </a:bodyPr>
          <a:lstStyle/>
          <a:p>
            <a:pPr eaLnBrk="1" fontAlgn="auto" hangingPunct="1">
              <a:lnSpc>
                <a:spcPct val="90000"/>
              </a:lnSpc>
              <a:spcAft>
                <a:spcPts val="0"/>
              </a:spcAft>
              <a:defRPr/>
            </a:pPr>
            <a:r>
              <a:rPr lang="en-US" sz="45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IR Source – Where the light comes from</a:t>
            </a:r>
          </a:p>
        </p:txBody>
      </p:sp>
      <p:sp>
        <p:nvSpPr>
          <p:cNvPr id="9" name="Arrow: Down 8">
            <a:extLst>
              <a:ext uri="{FF2B5EF4-FFF2-40B4-BE49-F238E27FC236}">
                <a16:creationId xmlns:a16="http://schemas.microsoft.com/office/drawing/2014/main" id="{078059F6-F3C7-EDCC-5021-B05BB8EF00C6}"/>
              </a:ext>
            </a:extLst>
          </p:cNvPr>
          <p:cNvSpPr/>
          <p:nvPr/>
        </p:nvSpPr>
        <p:spPr>
          <a:xfrm rot="1594210">
            <a:off x="1434605" y="1050483"/>
            <a:ext cx="609600" cy="1447799"/>
          </a:xfrm>
          <a:prstGeom prst="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custDataLst>
      <p:tags r:id="rId1"/>
    </p:custData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Rectangle 71">
            <a:extLst>
              <a:ext uri="{FF2B5EF4-FFF2-40B4-BE49-F238E27FC236}">
                <a16:creationId xmlns:a16="http://schemas.microsoft.com/office/drawing/2014/main" id="{21739CA5-F0F5-48E1-8E8C-F24B71827E4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3324"/>
            <a:ext cx="9144000" cy="6861324"/>
          </a:xfrm>
          <a:prstGeom prst="rect">
            <a:avLst/>
          </a:prstGeom>
          <a:solidFill>
            <a:srgbClr val="C8CA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Rounded Rectangle 3">
            <a:extLst>
              <a:ext uri="{FF2B5EF4-FFF2-40B4-BE49-F238E27FC236}">
                <a16:creationId xmlns:a16="http://schemas.microsoft.com/office/drawing/2014/main" id="{3EAD2937-F230-41D4-B9C5-975B129BFC2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85058" y="640080"/>
            <a:ext cx="8190312" cy="5577818"/>
          </a:xfrm>
          <a:prstGeom prst="roundRect">
            <a:avLst>
              <a:gd name="adj" fmla="val 0"/>
            </a:avLst>
          </a:prstGeom>
          <a:solidFill>
            <a:srgbClr val="FFFFFF"/>
          </a:solidFill>
          <a:ln w="9525">
            <a:solidFill>
              <a:srgbClr val="C8CACA"/>
            </a:solidFill>
          </a:ln>
          <a:effectLst>
            <a:outerShdw blurRad="57150" dist="19050" dir="5400000" algn="t" rotWithShape="0">
              <a:prstClr val="black">
                <a:alpha val="6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Rectangle 75">
            <a:extLst>
              <a:ext uri="{FF2B5EF4-FFF2-40B4-BE49-F238E27FC236}">
                <a16:creationId xmlns:a16="http://schemas.microsoft.com/office/drawing/2014/main" id="{CCD444A3-C338-4886-B7F1-4BA2AF46EB6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26018" y="960109"/>
            <a:ext cx="7708392" cy="493776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1089492" y="1444741"/>
            <a:ext cx="7018398" cy="1041901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l" eaLnBrk="1" hangingPunct="1">
              <a:lnSpc>
                <a:spcPct val="90000"/>
              </a:lnSpc>
            </a:pPr>
            <a:r>
              <a:rPr lang="en-US" sz="3500" kern="1200">
                <a:solidFill>
                  <a:schemeClr val="tx1"/>
                </a:solidFill>
                <a:latin typeface="+mj-lt"/>
                <a:ea typeface="+mj-ea"/>
                <a:cs typeface="+mj-cs"/>
              </a:rPr>
              <a:t>Terminology of Instrumental Analysis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idx="1"/>
          </p:nvPr>
        </p:nvSpPr>
        <p:spPr>
          <a:xfrm>
            <a:off x="1089492" y="2701427"/>
            <a:ext cx="3415875" cy="2699968"/>
          </a:xfrm>
        </p:spPr>
        <p:txBody>
          <a:bodyPr vert="horz" lIns="91440" tIns="45720" rIns="91440" bIns="45720" rtlCol="0">
            <a:normAutofit/>
          </a:bodyPr>
          <a:lstStyle/>
          <a:p>
            <a:pPr marL="0" indent="0" eaLnBrk="1" hangingPunct="1">
              <a:lnSpc>
                <a:spcPct val="90000"/>
              </a:lnSpc>
              <a:buNone/>
            </a:pPr>
            <a:r>
              <a:rPr lang="en-US" sz="2000" dirty="0"/>
              <a:t>An instrument measures some property of a sample.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692015" y="2438400"/>
            <a:ext cx="3415875" cy="3124200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/>
          <a:p>
            <a:pPr indent="-228600" eaLnBrk="1" hangingPunct="1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dirty="0">
              <a:latin typeface="+mn-lt"/>
            </a:endParaRPr>
          </a:p>
          <a:p>
            <a:pPr indent="-228600" eaLnBrk="1" hangingPunct="1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u="sng" dirty="0">
                <a:latin typeface="+mn-lt"/>
              </a:rPr>
              <a:t>Examples</a:t>
            </a:r>
            <a:r>
              <a:rPr lang="en-US" dirty="0">
                <a:latin typeface="+mn-lt"/>
              </a:rPr>
              <a:t>:</a:t>
            </a:r>
          </a:p>
          <a:p>
            <a:pPr marL="457200" indent="-228600" eaLnBrk="1" hangingPunct="1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>
                <a:latin typeface="+mn-lt"/>
              </a:rPr>
              <a:t>A thermometer measures the temperature of the air.</a:t>
            </a:r>
          </a:p>
          <a:p>
            <a:pPr marL="457200" indent="-228600" eaLnBrk="1" hangingPunct="1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>
                <a:latin typeface="+mn-lt"/>
              </a:rPr>
              <a:t>A speedometer measures the speed of your car.</a:t>
            </a:r>
          </a:p>
          <a:p>
            <a:pPr marL="457200" indent="-228600" eaLnBrk="1" hangingPunct="1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>
                <a:latin typeface="+mn-lt"/>
              </a:rPr>
              <a:t>A scale measures the weight of the apples you purchased.</a:t>
            </a:r>
          </a:p>
          <a:p>
            <a:pPr marL="457200" indent="-228600" eaLnBrk="1" hangingPunct="1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>
                <a:latin typeface="+mn-lt"/>
              </a:rPr>
              <a:t>A DataMaster measures the ethanol concentration in a breath sample.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F4A73655-9C72-36A2-27A6-13EB7E9B65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Approved and Issued by: 2025.10.01</a:t>
            </a:r>
          </a:p>
        </p:txBody>
      </p:sp>
    </p:spTree>
    <p:custDataLst>
      <p:tags r:id="rId1"/>
    </p:custData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36" name="Rectangle 135">
            <a:extLst>
              <a:ext uri="{FF2B5EF4-FFF2-40B4-BE49-F238E27FC236}">
                <a16:creationId xmlns:a16="http://schemas.microsoft.com/office/drawing/2014/main" id="{8B3A2D1A-45FC-4F95-B150-1C13EF2F6D0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8" name="Freeform: Shape 137">
            <a:extLst>
              <a:ext uri="{FF2B5EF4-FFF2-40B4-BE49-F238E27FC236}">
                <a16:creationId xmlns:a16="http://schemas.microsoft.com/office/drawing/2014/main" id="{39C3C864-C625-4883-B868-9A4C470F4D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-2468" y="3296652"/>
            <a:ext cx="9151584" cy="3561346"/>
          </a:xfrm>
          <a:custGeom>
            <a:avLst/>
            <a:gdLst>
              <a:gd name="connsiteX0" fmla="*/ 0 w 12202113"/>
              <a:gd name="connsiteY0" fmla="*/ 3188466 h 3188466"/>
              <a:gd name="connsiteX1" fmla="*/ 10116 w 12202113"/>
              <a:gd name="connsiteY1" fmla="*/ 2657641 h 3188466"/>
              <a:gd name="connsiteX2" fmla="*/ 10116 w 12202113"/>
              <a:gd name="connsiteY2" fmla="*/ 0 h 3188466"/>
              <a:gd name="connsiteX3" fmla="*/ 12202113 w 12202113"/>
              <a:gd name="connsiteY3" fmla="*/ 0 h 3188466"/>
              <a:gd name="connsiteX4" fmla="*/ 12202113 w 12202113"/>
              <a:gd name="connsiteY4" fmla="*/ 2879832 h 3188466"/>
              <a:gd name="connsiteX5" fmla="*/ 12198167 w 12202113"/>
              <a:gd name="connsiteY5" fmla="*/ 2880360 h 3188466"/>
              <a:gd name="connsiteX6" fmla="*/ 12122128 w 12202113"/>
              <a:gd name="connsiteY6" fmla="*/ 2887194 h 3188466"/>
              <a:gd name="connsiteX7" fmla="*/ 12028868 w 12202113"/>
              <a:gd name="connsiteY7" fmla="*/ 2911786 h 3188466"/>
              <a:gd name="connsiteX8" fmla="*/ 11995238 w 12202113"/>
              <a:gd name="connsiteY8" fmla="*/ 2914090 h 3188466"/>
              <a:gd name="connsiteX9" fmla="*/ 11996460 w 12202113"/>
              <a:gd name="connsiteY9" fmla="*/ 2918442 h 3188466"/>
              <a:gd name="connsiteX10" fmla="*/ 11983968 w 12202113"/>
              <a:gd name="connsiteY10" fmla="*/ 2918762 h 3188466"/>
              <a:gd name="connsiteX11" fmla="*/ 11956084 w 12202113"/>
              <a:gd name="connsiteY11" fmla="*/ 2918868 h 3188466"/>
              <a:gd name="connsiteX12" fmla="*/ 11872586 w 12202113"/>
              <a:gd name="connsiteY12" fmla="*/ 2920076 h 3188466"/>
              <a:gd name="connsiteX13" fmla="*/ 11849804 w 12202113"/>
              <a:gd name="connsiteY13" fmla="*/ 2928420 h 3188466"/>
              <a:gd name="connsiteX14" fmla="*/ 11828254 w 12202113"/>
              <a:gd name="connsiteY14" fmla="*/ 2928551 h 3188466"/>
              <a:gd name="connsiteX15" fmla="*/ 11703277 w 12202113"/>
              <a:gd name="connsiteY15" fmla="*/ 2939735 h 3188466"/>
              <a:gd name="connsiteX16" fmla="*/ 11686094 w 12202113"/>
              <a:gd name="connsiteY16" fmla="*/ 2940570 h 3188466"/>
              <a:gd name="connsiteX17" fmla="*/ 11676788 w 12202113"/>
              <a:gd name="connsiteY17" fmla="*/ 2944321 h 3188466"/>
              <a:gd name="connsiteX18" fmla="*/ 11643464 w 12202113"/>
              <a:gd name="connsiteY18" fmla="*/ 2945066 h 3188466"/>
              <a:gd name="connsiteX19" fmla="*/ 11641922 w 12202113"/>
              <a:gd name="connsiteY19" fmla="*/ 2947200 h 3188466"/>
              <a:gd name="connsiteX20" fmla="*/ 11532386 w 12202113"/>
              <a:gd name="connsiteY20" fmla="*/ 2965529 h 3188466"/>
              <a:gd name="connsiteX21" fmla="*/ 11513619 w 12202113"/>
              <a:gd name="connsiteY21" fmla="*/ 2968556 h 3188466"/>
              <a:gd name="connsiteX22" fmla="*/ 11497404 w 12202113"/>
              <a:gd name="connsiteY22" fmla="*/ 2967639 h 3188466"/>
              <a:gd name="connsiteX23" fmla="*/ 11407630 w 12202113"/>
              <a:gd name="connsiteY23" fmla="*/ 2970255 h 3188466"/>
              <a:gd name="connsiteX24" fmla="*/ 11386276 w 12202113"/>
              <a:gd name="connsiteY24" fmla="*/ 2968648 h 3188466"/>
              <a:gd name="connsiteX25" fmla="*/ 11377296 w 12202113"/>
              <a:gd name="connsiteY25" fmla="*/ 2965257 h 3188466"/>
              <a:gd name="connsiteX26" fmla="*/ 11342536 w 12202113"/>
              <a:gd name="connsiteY26" fmla="*/ 2971666 h 3188466"/>
              <a:gd name="connsiteX27" fmla="*/ 11288902 w 12202113"/>
              <a:gd name="connsiteY27" fmla="*/ 2976058 h 3188466"/>
              <a:gd name="connsiteX28" fmla="*/ 11263411 w 12202113"/>
              <a:gd name="connsiteY28" fmla="*/ 2979228 h 3188466"/>
              <a:gd name="connsiteX29" fmla="*/ 11242843 w 12202113"/>
              <a:gd name="connsiteY29" fmla="*/ 2977303 h 3188466"/>
              <a:gd name="connsiteX30" fmla="*/ 11125798 w 12202113"/>
              <a:gd name="connsiteY30" fmla="*/ 2976816 h 3188466"/>
              <a:gd name="connsiteX31" fmla="*/ 11098884 w 12202113"/>
              <a:gd name="connsiteY31" fmla="*/ 2973758 h 3188466"/>
              <a:gd name="connsiteX32" fmla="*/ 11086128 w 12202113"/>
              <a:gd name="connsiteY32" fmla="*/ 2967663 h 3188466"/>
              <a:gd name="connsiteX33" fmla="*/ 11076132 w 12202113"/>
              <a:gd name="connsiteY33" fmla="*/ 2969836 h 3188466"/>
              <a:gd name="connsiteX34" fmla="*/ 11005337 w 12202113"/>
              <a:gd name="connsiteY34" fmla="*/ 2970053 h 3188466"/>
              <a:gd name="connsiteX35" fmla="*/ 10959154 w 12202113"/>
              <a:gd name="connsiteY35" fmla="*/ 2970750 h 3188466"/>
              <a:gd name="connsiteX36" fmla="*/ 10956347 w 12202113"/>
              <a:gd name="connsiteY36" fmla="*/ 2979118 h 3188466"/>
              <a:gd name="connsiteX37" fmla="*/ 10915223 w 12202113"/>
              <a:gd name="connsiteY37" fmla="*/ 2982099 h 3188466"/>
              <a:gd name="connsiteX38" fmla="*/ 10871398 w 12202113"/>
              <a:gd name="connsiteY38" fmla="*/ 2976728 h 3188466"/>
              <a:gd name="connsiteX39" fmla="*/ 10819743 w 12202113"/>
              <a:gd name="connsiteY39" fmla="*/ 2977481 h 3188466"/>
              <a:gd name="connsiteX40" fmla="*/ 10788834 w 12202113"/>
              <a:gd name="connsiteY40" fmla="*/ 2977840 h 3188466"/>
              <a:gd name="connsiteX41" fmla="*/ 10707711 w 12202113"/>
              <a:gd name="connsiteY41" fmla="*/ 2985644 h 3188466"/>
              <a:gd name="connsiteX42" fmla="*/ 10576086 w 12202113"/>
              <a:gd name="connsiteY42" fmla="*/ 3015319 h 3188466"/>
              <a:gd name="connsiteX43" fmla="*/ 10534761 w 12202113"/>
              <a:gd name="connsiteY43" fmla="*/ 3019524 h 3188466"/>
              <a:gd name="connsiteX44" fmla="*/ 10527537 w 12202113"/>
              <a:gd name="connsiteY44" fmla="*/ 3017814 h 3188466"/>
              <a:gd name="connsiteX45" fmla="*/ 10321799 w 12202113"/>
              <a:gd name="connsiteY45" fmla="*/ 3035635 h 3188466"/>
              <a:gd name="connsiteX46" fmla="*/ 10284989 w 12202113"/>
              <a:gd name="connsiteY46" fmla="*/ 3036679 h 3188466"/>
              <a:gd name="connsiteX47" fmla="*/ 10257423 w 12202113"/>
              <a:gd name="connsiteY47" fmla="*/ 3036027 h 3188466"/>
              <a:gd name="connsiteX48" fmla="*/ 10191450 w 12202113"/>
              <a:gd name="connsiteY48" fmla="*/ 3041963 h 3188466"/>
              <a:gd name="connsiteX49" fmla="*/ 10083845 w 12202113"/>
              <a:gd name="connsiteY49" fmla="*/ 3054978 h 3188466"/>
              <a:gd name="connsiteX50" fmla="*/ 10060611 w 12202113"/>
              <a:gd name="connsiteY50" fmla="*/ 3057035 h 3188466"/>
              <a:gd name="connsiteX51" fmla="*/ 10039363 w 12202113"/>
              <a:gd name="connsiteY51" fmla="*/ 3055961 h 3188466"/>
              <a:gd name="connsiteX52" fmla="*/ 10033322 w 12202113"/>
              <a:gd name="connsiteY52" fmla="*/ 3053238 h 3188466"/>
              <a:gd name="connsiteX53" fmla="*/ 10020337 w 12202113"/>
              <a:gd name="connsiteY53" fmla="*/ 3053912 h 3188466"/>
              <a:gd name="connsiteX54" fmla="*/ 10016616 w 12202113"/>
              <a:gd name="connsiteY54" fmla="*/ 3053498 h 3188466"/>
              <a:gd name="connsiteX55" fmla="*/ 9995549 w 12202113"/>
              <a:gd name="connsiteY55" fmla="*/ 3051719 h 3188466"/>
              <a:gd name="connsiteX56" fmla="*/ 9957212 w 12202113"/>
              <a:gd name="connsiteY56" fmla="*/ 3062663 h 3188466"/>
              <a:gd name="connsiteX57" fmla="*/ 9904584 w 12202113"/>
              <a:gd name="connsiteY57" fmla="*/ 3063999 h 3188466"/>
              <a:gd name="connsiteX58" fmla="*/ 9713857 w 12202113"/>
              <a:gd name="connsiteY58" fmla="*/ 3087955 h 3188466"/>
              <a:gd name="connsiteX59" fmla="*/ 9678879 w 12202113"/>
              <a:gd name="connsiteY59" fmla="*/ 3079676 h 3188466"/>
              <a:gd name="connsiteX60" fmla="*/ 9598760 w 12202113"/>
              <a:gd name="connsiteY60" fmla="*/ 3085228 h 3188466"/>
              <a:gd name="connsiteX61" fmla="*/ 9488796 w 12202113"/>
              <a:gd name="connsiteY61" fmla="*/ 3115384 h 3188466"/>
              <a:gd name="connsiteX62" fmla="*/ 9341972 w 12202113"/>
              <a:gd name="connsiteY62" fmla="*/ 3126583 h 3188466"/>
              <a:gd name="connsiteX63" fmla="*/ 9333795 w 12202113"/>
              <a:gd name="connsiteY63" fmla="*/ 3132083 h 3188466"/>
              <a:gd name="connsiteX64" fmla="*/ 9321736 w 12202113"/>
              <a:gd name="connsiteY64" fmla="*/ 3135834 h 3188466"/>
              <a:gd name="connsiteX65" fmla="*/ 9319405 w 12202113"/>
              <a:gd name="connsiteY65" fmla="*/ 3135561 h 3188466"/>
              <a:gd name="connsiteX66" fmla="*/ 9302847 w 12202113"/>
              <a:gd name="connsiteY66" fmla="*/ 3137746 h 3188466"/>
              <a:gd name="connsiteX67" fmla="*/ 9300930 w 12202113"/>
              <a:gd name="connsiteY67" fmla="*/ 3139687 h 3188466"/>
              <a:gd name="connsiteX68" fmla="*/ 9290106 w 12202113"/>
              <a:gd name="connsiteY68" fmla="*/ 3141645 h 3188466"/>
              <a:gd name="connsiteX69" fmla="*/ 9270220 w 12202113"/>
              <a:gd name="connsiteY69" fmla="*/ 3146737 h 3188466"/>
              <a:gd name="connsiteX70" fmla="*/ 9265150 w 12202113"/>
              <a:gd name="connsiteY70" fmla="*/ 3146531 h 3188466"/>
              <a:gd name="connsiteX71" fmla="*/ 9233057 w 12202113"/>
              <a:gd name="connsiteY71" fmla="*/ 3152408 h 3188466"/>
              <a:gd name="connsiteX72" fmla="*/ 9231974 w 12202113"/>
              <a:gd name="connsiteY72" fmla="*/ 3151938 h 3188466"/>
              <a:gd name="connsiteX73" fmla="*/ 9220130 w 12202113"/>
              <a:gd name="connsiteY73" fmla="*/ 3151189 h 3188466"/>
              <a:gd name="connsiteX74" fmla="*/ 9198955 w 12202113"/>
              <a:gd name="connsiteY74" fmla="*/ 3151015 h 3188466"/>
              <a:gd name="connsiteX75" fmla="*/ 9142196 w 12202113"/>
              <a:gd name="connsiteY75" fmla="*/ 3143802 h 3188466"/>
              <a:gd name="connsiteX76" fmla="*/ 9108665 w 12202113"/>
              <a:gd name="connsiteY76" fmla="*/ 3149868 h 3188466"/>
              <a:gd name="connsiteX77" fmla="*/ 9014086 w 12202113"/>
              <a:gd name="connsiteY77" fmla="*/ 3150791 h 3188466"/>
              <a:gd name="connsiteX78" fmla="*/ 8915037 w 12202113"/>
              <a:gd name="connsiteY78" fmla="*/ 3140020 h 3188466"/>
              <a:gd name="connsiteX79" fmla="*/ 8815667 w 12202113"/>
              <a:gd name="connsiteY79" fmla="*/ 3138606 h 3188466"/>
              <a:gd name="connsiteX80" fmla="*/ 8779688 w 12202113"/>
              <a:gd name="connsiteY80" fmla="*/ 3138895 h 3188466"/>
              <a:gd name="connsiteX81" fmla="*/ 8715556 w 12202113"/>
              <a:gd name="connsiteY81" fmla="*/ 3135878 h 3188466"/>
              <a:gd name="connsiteX82" fmla="*/ 8686183 w 12202113"/>
              <a:gd name="connsiteY82" fmla="*/ 3132307 h 3188466"/>
              <a:gd name="connsiteX83" fmla="*/ 8684895 w 12202113"/>
              <a:gd name="connsiteY83" fmla="*/ 3132527 h 3188466"/>
              <a:gd name="connsiteX84" fmla="*/ 8682270 w 12202113"/>
              <a:gd name="connsiteY84" fmla="*/ 3130989 h 3188466"/>
              <a:gd name="connsiteX85" fmla="*/ 8676836 w 12202113"/>
              <a:gd name="connsiteY85" fmla="*/ 3130278 h 3188466"/>
              <a:gd name="connsiteX86" fmla="*/ 8662002 w 12202113"/>
              <a:gd name="connsiteY86" fmla="*/ 3130735 h 3188466"/>
              <a:gd name="connsiteX87" fmla="*/ 8656423 w 12202113"/>
              <a:gd name="connsiteY87" fmla="*/ 3131304 h 3188466"/>
              <a:gd name="connsiteX88" fmla="*/ 8648261 w 12202113"/>
              <a:gd name="connsiteY88" fmla="*/ 3131294 h 3188466"/>
              <a:gd name="connsiteX89" fmla="*/ 8648057 w 12202113"/>
              <a:gd name="connsiteY89" fmla="*/ 3131167 h 3188466"/>
              <a:gd name="connsiteX90" fmla="*/ 8640412 w 12202113"/>
              <a:gd name="connsiteY90" fmla="*/ 3131403 h 3188466"/>
              <a:gd name="connsiteX91" fmla="*/ 8603003 w 12202113"/>
              <a:gd name="connsiteY91" fmla="*/ 3134155 h 3188466"/>
              <a:gd name="connsiteX92" fmla="*/ 8553571 w 12202113"/>
              <a:gd name="connsiteY92" fmla="*/ 3122125 h 3188466"/>
              <a:gd name="connsiteX93" fmla="*/ 8533128 w 12202113"/>
              <a:gd name="connsiteY93" fmla="*/ 3120039 h 3188466"/>
              <a:gd name="connsiteX94" fmla="*/ 8522209 w 12202113"/>
              <a:gd name="connsiteY94" fmla="*/ 3118252 h 3188466"/>
              <a:gd name="connsiteX95" fmla="*/ 8521532 w 12202113"/>
              <a:gd name="connsiteY95" fmla="*/ 3117705 h 3188466"/>
              <a:gd name="connsiteX96" fmla="*/ 8485667 w 12202113"/>
              <a:gd name="connsiteY96" fmla="*/ 3120406 h 3188466"/>
              <a:gd name="connsiteX97" fmla="*/ 8480905 w 12202113"/>
              <a:gd name="connsiteY97" fmla="*/ 3119749 h 3188466"/>
              <a:gd name="connsiteX98" fmla="*/ 8457530 w 12202113"/>
              <a:gd name="connsiteY98" fmla="*/ 3122810 h 3188466"/>
              <a:gd name="connsiteX99" fmla="*/ 8445451 w 12202113"/>
              <a:gd name="connsiteY99" fmla="*/ 3123697 h 3188466"/>
              <a:gd name="connsiteX100" fmla="*/ 8442039 w 12202113"/>
              <a:gd name="connsiteY100" fmla="*/ 3125378 h 3188466"/>
              <a:gd name="connsiteX101" fmla="*/ 8424215 w 12202113"/>
              <a:gd name="connsiteY101" fmla="*/ 3125963 h 3188466"/>
              <a:gd name="connsiteX102" fmla="*/ 8422165 w 12202113"/>
              <a:gd name="connsiteY102" fmla="*/ 3125491 h 3188466"/>
              <a:gd name="connsiteX103" fmla="*/ 8407465 w 12202113"/>
              <a:gd name="connsiteY103" fmla="*/ 3127979 h 3188466"/>
              <a:gd name="connsiteX104" fmla="*/ 8395146 w 12202113"/>
              <a:gd name="connsiteY104" fmla="*/ 3132488 h 3188466"/>
              <a:gd name="connsiteX105" fmla="*/ 8243538 w 12202113"/>
              <a:gd name="connsiteY105" fmla="*/ 3129873 h 3188466"/>
              <a:gd name="connsiteX106" fmla="*/ 8112685 w 12202113"/>
              <a:gd name="connsiteY106" fmla="*/ 3148698 h 3188466"/>
              <a:gd name="connsiteX107" fmla="*/ 8026741 w 12202113"/>
              <a:gd name="connsiteY107" fmla="*/ 3154015 h 3188466"/>
              <a:gd name="connsiteX108" fmla="*/ 8030400 w 12202113"/>
              <a:gd name="connsiteY108" fmla="*/ 3146736 h 3188466"/>
              <a:gd name="connsiteX109" fmla="*/ 8002987 w 12202113"/>
              <a:gd name="connsiteY109" fmla="*/ 3135663 h 3188466"/>
              <a:gd name="connsiteX110" fmla="*/ 7798568 w 12202113"/>
              <a:gd name="connsiteY110" fmla="*/ 3141249 h 3188466"/>
              <a:gd name="connsiteX111" fmla="*/ 7746353 w 12202113"/>
              <a:gd name="connsiteY111" fmla="*/ 3137755 h 3188466"/>
              <a:gd name="connsiteX112" fmla="*/ 7700395 w 12202113"/>
              <a:gd name="connsiteY112" fmla="*/ 3144729 h 3188466"/>
              <a:gd name="connsiteX113" fmla="*/ 7681335 w 12202113"/>
              <a:gd name="connsiteY113" fmla="*/ 3141120 h 3188466"/>
              <a:gd name="connsiteX114" fmla="*/ 7678044 w 12202113"/>
              <a:gd name="connsiteY114" fmla="*/ 3140387 h 3188466"/>
              <a:gd name="connsiteX115" fmla="*/ 7664890 w 12202113"/>
              <a:gd name="connsiteY115" fmla="*/ 3139855 h 3188466"/>
              <a:gd name="connsiteX116" fmla="*/ 7661183 w 12202113"/>
              <a:gd name="connsiteY116" fmla="*/ 3136706 h 3188466"/>
              <a:gd name="connsiteX117" fmla="*/ 7641383 w 12202113"/>
              <a:gd name="connsiteY117" fmla="*/ 3133755 h 3188466"/>
              <a:gd name="connsiteX118" fmla="*/ 7617169 w 12202113"/>
              <a:gd name="connsiteY118" fmla="*/ 3133614 h 3188466"/>
              <a:gd name="connsiteX119" fmla="*/ 7531143 w 12202113"/>
              <a:gd name="connsiteY119" fmla="*/ 3132781 h 3188466"/>
              <a:gd name="connsiteX120" fmla="*/ 7517113 w 12202113"/>
              <a:gd name="connsiteY120" fmla="*/ 3134483 h 3188466"/>
              <a:gd name="connsiteX121" fmla="*/ 7471320 w 12202113"/>
              <a:gd name="connsiteY121" fmla="*/ 3131645 h 3188466"/>
              <a:gd name="connsiteX122" fmla="*/ 7430512 w 12202113"/>
              <a:gd name="connsiteY122" fmla="*/ 3131007 h 3188466"/>
              <a:gd name="connsiteX123" fmla="*/ 7404071 w 12202113"/>
              <a:gd name="connsiteY123" fmla="*/ 3132361 h 3188466"/>
              <a:gd name="connsiteX124" fmla="*/ 7397140 w 12202113"/>
              <a:gd name="connsiteY124" fmla="*/ 3131239 h 3188466"/>
              <a:gd name="connsiteX125" fmla="*/ 7370514 w 12202113"/>
              <a:gd name="connsiteY125" fmla="*/ 3130516 h 3188466"/>
              <a:gd name="connsiteX126" fmla="*/ 7356953 w 12202113"/>
              <a:gd name="connsiteY126" fmla="*/ 3132179 h 3188466"/>
              <a:gd name="connsiteX127" fmla="*/ 7343567 w 12202113"/>
              <a:gd name="connsiteY127" fmla="*/ 3128350 h 3188466"/>
              <a:gd name="connsiteX128" fmla="*/ 7340295 w 12202113"/>
              <a:gd name="connsiteY128" fmla="*/ 3125545 h 3188466"/>
              <a:gd name="connsiteX129" fmla="*/ 7321348 w 12202113"/>
              <a:gd name="connsiteY129" fmla="*/ 3126804 h 3188466"/>
              <a:gd name="connsiteX130" fmla="*/ 7305815 w 12202113"/>
              <a:gd name="connsiteY130" fmla="*/ 3124063 h 3188466"/>
              <a:gd name="connsiteX131" fmla="*/ 7292274 w 12202113"/>
              <a:gd name="connsiteY131" fmla="*/ 3125855 h 3188466"/>
              <a:gd name="connsiteX132" fmla="*/ 7286654 w 12202113"/>
              <a:gd name="connsiteY132" fmla="*/ 3125451 h 3188466"/>
              <a:gd name="connsiteX133" fmla="*/ 7272685 w 12202113"/>
              <a:gd name="connsiteY133" fmla="*/ 3124094 h 3188466"/>
              <a:gd name="connsiteX134" fmla="*/ 7248584 w 12202113"/>
              <a:gd name="connsiteY134" fmla="*/ 3121080 h 3188466"/>
              <a:gd name="connsiteX135" fmla="*/ 7241065 w 12202113"/>
              <a:gd name="connsiteY135" fmla="*/ 3120661 h 3188466"/>
              <a:gd name="connsiteX136" fmla="*/ 7224696 w 12202113"/>
              <a:gd name="connsiteY136" fmla="*/ 3116051 h 3188466"/>
              <a:gd name="connsiteX137" fmla="*/ 7193009 w 12202113"/>
              <a:gd name="connsiteY137" fmla="*/ 3112108 h 3188466"/>
              <a:gd name="connsiteX138" fmla="*/ 7137220 w 12202113"/>
              <a:gd name="connsiteY138" fmla="*/ 3098354 h 3188466"/>
              <a:gd name="connsiteX139" fmla="*/ 7104427 w 12202113"/>
              <a:gd name="connsiteY139" fmla="*/ 3091790 h 3188466"/>
              <a:gd name="connsiteX140" fmla="*/ 7082240 w 12202113"/>
              <a:gd name="connsiteY140" fmla="*/ 3085740 h 3188466"/>
              <a:gd name="connsiteX141" fmla="*/ 7016754 w 12202113"/>
              <a:gd name="connsiteY141" fmla="*/ 3077196 h 3188466"/>
              <a:gd name="connsiteX142" fmla="*/ 6904436 w 12202113"/>
              <a:gd name="connsiteY142" fmla="*/ 3065900 h 3188466"/>
              <a:gd name="connsiteX143" fmla="*/ 6881434 w 12202113"/>
              <a:gd name="connsiteY143" fmla="*/ 3062865 h 3188466"/>
              <a:gd name="connsiteX144" fmla="*/ 6865273 w 12202113"/>
              <a:gd name="connsiteY144" fmla="*/ 3057749 h 3188466"/>
              <a:gd name="connsiteX145" fmla="*/ 6864671 w 12202113"/>
              <a:gd name="connsiteY145" fmla="*/ 3054378 h 3188466"/>
              <a:gd name="connsiteX146" fmla="*/ 6852599 w 12202113"/>
              <a:gd name="connsiteY146" fmla="*/ 3052306 h 3188466"/>
              <a:gd name="connsiteX147" fmla="*/ 6850143 w 12202113"/>
              <a:gd name="connsiteY147" fmla="*/ 3051232 h 3188466"/>
              <a:gd name="connsiteX148" fmla="*/ 6835301 w 12202113"/>
              <a:gd name="connsiteY148" fmla="*/ 3045593 h 3188466"/>
              <a:gd name="connsiteX149" fmla="*/ 6784871 w 12202113"/>
              <a:gd name="connsiteY149" fmla="*/ 3046562 h 3188466"/>
              <a:gd name="connsiteX150" fmla="*/ 6738245 w 12202113"/>
              <a:gd name="connsiteY150" fmla="*/ 3037055 h 3188466"/>
              <a:gd name="connsiteX151" fmla="*/ 6537703 w 12202113"/>
              <a:gd name="connsiteY151" fmla="*/ 3017736 h 3188466"/>
              <a:gd name="connsiteX152" fmla="*/ 6521858 w 12202113"/>
              <a:gd name="connsiteY152" fmla="*/ 3004158 h 3188466"/>
              <a:gd name="connsiteX153" fmla="*/ 6445069 w 12202113"/>
              <a:gd name="connsiteY153" fmla="*/ 2992470 h 3188466"/>
              <a:gd name="connsiteX154" fmla="*/ 6302447 w 12202113"/>
              <a:gd name="connsiteY154" fmla="*/ 2994274 h 3188466"/>
              <a:gd name="connsiteX155" fmla="*/ 6160029 w 12202113"/>
              <a:gd name="connsiteY155" fmla="*/ 2973666 h 3188466"/>
              <a:gd name="connsiteX156" fmla="*/ 6144046 w 12202113"/>
              <a:gd name="connsiteY156" fmla="*/ 2976380 h 3188466"/>
              <a:gd name="connsiteX157" fmla="*/ 6127670 w 12202113"/>
              <a:gd name="connsiteY157" fmla="*/ 2976929 h 3188466"/>
              <a:gd name="connsiteX158" fmla="*/ 6126155 w 12202113"/>
              <a:gd name="connsiteY158" fmla="*/ 2976245 h 3188466"/>
              <a:gd name="connsiteX159" fmla="*/ 6108575 w 12202113"/>
              <a:gd name="connsiteY159" fmla="*/ 2974651 h 3188466"/>
              <a:gd name="connsiteX160" fmla="*/ 6103746 w 12202113"/>
              <a:gd name="connsiteY160" fmla="*/ 2975803 h 3188466"/>
              <a:gd name="connsiteX161" fmla="*/ 6091377 w 12202113"/>
              <a:gd name="connsiteY161" fmla="*/ 2975180 h 3188466"/>
              <a:gd name="connsiteX162" fmla="*/ 6066183 w 12202113"/>
              <a:gd name="connsiteY162" fmla="*/ 2975222 h 3188466"/>
              <a:gd name="connsiteX163" fmla="*/ 6063287 w 12202113"/>
              <a:gd name="connsiteY163" fmla="*/ 2974353 h 3188466"/>
              <a:gd name="connsiteX164" fmla="*/ 6054813 w 12202113"/>
              <a:gd name="connsiteY164" fmla="*/ 2974911 h 3188466"/>
              <a:gd name="connsiteX165" fmla="*/ 6050809 w 12202113"/>
              <a:gd name="connsiteY165" fmla="*/ 2973985 h 3188466"/>
              <a:gd name="connsiteX166" fmla="*/ 6013979 w 12202113"/>
              <a:gd name="connsiteY166" fmla="*/ 2974553 h 3188466"/>
              <a:gd name="connsiteX167" fmla="*/ 6013800 w 12202113"/>
              <a:gd name="connsiteY167" fmla="*/ 2973973 h 3188466"/>
              <a:gd name="connsiteX168" fmla="*/ 6004866 w 12202113"/>
              <a:gd name="connsiteY168" fmla="*/ 2971570 h 3188466"/>
              <a:gd name="connsiteX169" fmla="*/ 5987036 w 12202113"/>
              <a:gd name="connsiteY169" fmla="*/ 2968315 h 3188466"/>
              <a:gd name="connsiteX170" fmla="*/ 5950027 w 12202113"/>
              <a:gd name="connsiteY170" fmla="*/ 2953546 h 3188466"/>
              <a:gd name="connsiteX171" fmla="*/ 5911668 w 12202113"/>
              <a:gd name="connsiteY171" fmla="*/ 2954074 h 3188466"/>
              <a:gd name="connsiteX172" fmla="*/ 5904110 w 12202113"/>
              <a:gd name="connsiteY172" fmla="*/ 2953861 h 3188466"/>
              <a:gd name="connsiteX173" fmla="*/ 5904026 w 12202113"/>
              <a:gd name="connsiteY173" fmla="*/ 2953724 h 3188466"/>
              <a:gd name="connsiteX174" fmla="*/ 5896189 w 12202113"/>
              <a:gd name="connsiteY174" fmla="*/ 2953236 h 3188466"/>
              <a:gd name="connsiteX175" fmla="*/ 5890331 w 12202113"/>
              <a:gd name="connsiteY175" fmla="*/ 2953471 h 3188466"/>
              <a:gd name="connsiteX176" fmla="*/ 5875672 w 12202113"/>
              <a:gd name="connsiteY176" fmla="*/ 2953056 h 3188466"/>
              <a:gd name="connsiteX177" fmla="*/ 5871070 w 12202113"/>
              <a:gd name="connsiteY177" fmla="*/ 2952035 h 3188466"/>
              <a:gd name="connsiteX178" fmla="*/ 5869888 w 12202113"/>
              <a:gd name="connsiteY178" fmla="*/ 2950364 h 3188466"/>
              <a:gd name="connsiteX179" fmla="*/ 5868461 w 12202113"/>
              <a:gd name="connsiteY179" fmla="*/ 2950506 h 3188466"/>
              <a:gd name="connsiteX180" fmla="*/ 5843343 w 12202113"/>
              <a:gd name="connsiteY180" fmla="*/ 2945262 h 3188466"/>
              <a:gd name="connsiteX181" fmla="*/ 5784331 w 12202113"/>
              <a:gd name="connsiteY181" fmla="*/ 2938531 h 3188466"/>
              <a:gd name="connsiteX182" fmla="*/ 5749498 w 12202113"/>
              <a:gd name="connsiteY182" fmla="*/ 2936713 h 3188466"/>
              <a:gd name="connsiteX183" fmla="*/ 5655214 w 12202113"/>
              <a:gd name="connsiteY183" fmla="*/ 2929503 h 3188466"/>
              <a:gd name="connsiteX184" fmla="*/ 5561446 w 12202113"/>
              <a:gd name="connsiteY184" fmla="*/ 2920575 h 3188466"/>
              <a:gd name="connsiteX185" fmla="*/ 5519456 w 12202113"/>
              <a:gd name="connsiteY185" fmla="*/ 2906631 h 3188466"/>
              <a:gd name="connsiteX186" fmla="*/ 5514099 w 12202113"/>
              <a:gd name="connsiteY186" fmla="*/ 2906097 h 3188466"/>
              <a:gd name="connsiteX187" fmla="*/ 5499273 w 12202113"/>
              <a:gd name="connsiteY187" fmla="*/ 2907057 h 3188466"/>
              <a:gd name="connsiteX188" fmla="*/ 5493664 w 12202113"/>
              <a:gd name="connsiteY188" fmla="*/ 2907817 h 3188466"/>
              <a:gd name="connsiteX189" fmla="*/ 5485530 w 12202113"/>
              <a:gd name="connsiteY189" fmla="*/ 2908080 h 3188466"/>
              <a:gd name="connsiteX190" fmla="*/ 5485337 w 12202113"/>
              <a:gd name="connsiteY190" fmla="*/ 2907959 h 3188466"/>
              <a:gd name="connsiteX191" fmla="*/ 5477696 w 12202113"/>
              <a:gd name="connsiteY191" fmla="*/ 2908455 h 3188466"/>
              <a:gd name="connsiteX192" fmla="*/ 5440170 w 12202113"/>
              <a:gd name="connsiteY192" fmla="*/ 2912482 h 3188466"/>
              <a:gd name="connsiteX193" fmla="*/ 5391911 w 12202113"/>
              <a:gd name="connsiteY193" fmla="*/ 2902040 h 3188466"/>
              <a:gd name="connsiteX194" fmla="*/ 5371708 w 12202113"/>
              <a:gd name="connsiteY194" fmla="*/ 2900629 h 3188466"/>
              <a:gd name="connsiteX195" fmla="*/ 5360976 w 12202113"/>
              <a:gd name="connsiteY195" fmla="*/ 2899197 h 3188466"/>
              <a:gd name="connsiteX196" fmla="*/ 5360345 w 12202113"/>
              <a:gd name="connsiteY196" fmla="*/ 2898671 h 3188466"/>
              <a:gd name="connsiteX197" fmla="*/ 5324367 w 12202113"/>
              <a:gd name="connsiteY197" fmla="*/ 2902593 h 3188466"/>
              <a:gd name="connsiteX198" fmla="*/ 5319673 w 12202113"/>
              <a:gd name="connsiteY198" fmla="*/ 2902094 h 3188466"/>
              <a:gd name="connsiteX199" fmla="*/ 5296114 w 12202113"/>
              <a:gd name="connsiteY199" fmla="*/ 2905958 h 3188466"/>
              <a:gd name="connsiteX200" fmla="*/ 5283999 w 12202113"/>
              <a:gd name="connsiteY200" fmla="*/ 2907258 h 3188466"/>
              <a:gd name="connsiteX201" fmla="*/ 5280460 w 12202113"/>
              <a:gd name="connsiteY201" fmla="*/ 2909063 h 3188466"/>
              <a:gd name="connsiteX202" fmla="*/ 5262637 w 12202113"/>
              <a:gd name="connsiteY202" fmla="*/ 2910250 h 3188466"/>
              <a:gd name="connsiteX203" fmla="*/ 5260635 w 12202113"/>
              <a:gd name="connsiteY203" fmla="*/ 2909845 h 3188466"/>
              <a:gd name="connsiteX204" fmla="*/ 5245770 w 12202113"/>
              <a:gd name="connsiteY204" fmla="*/ 2912842 h 3188466"/>
              <a:gd name="connsiteX205" fmla="*/ 5233108 w 12202113"/>
              <a:gd name="connsiteY205" fmla="*/ 2917794 h 3188466"/>
              <a:gd name="connsiteX206" fmla="*/ 5082201 w 12202113"/>
              <a:gd name="connsiteY206" fmla="*/ 2920260 h 3188466"/>
              <a:gd name="connsiteX207" fmla="*/ 4939211 w 12202113"/>
              <a:gd name="connsiteY207" fmla="*/ 2931760 h 3188466"/>
              <a:gd name="connsiteX208" fmla="*/ 4794309 w 12202113"/>
              <a:gd name="connsiteY208" fmla="*/ 2937227 h 3188466"/>
              <a:gd name="connsiteX209" fmla="*/ 4637676 w 12202113"/>
              <a:gd name="connsiteY209" fmla="*/ 2946666 h 3188466"/>
              <a:gd name="connsiteX210" fmla="*/ 4585922 w 12202113"/>
              <a:gd name="connsiteY210" fmla="*/ 2944906 h 3188466"/>
              <a:gd name="connsiteX211" fmla="*/ 4539516 w 12202113"/>
              <a:gd name="connsiteY211" fmla="*/ 2953466 h 3188466"/>
              <a:gd name="connsiteX212" fmla="*/ 4520819 w 12202113"/>
              <a:gd name="connsiteY212" fmla="*/ 2950477 h 3188466"/>
              <a:gd name="connsiteX213" fmla="*/ 4517604 w 12202113"/>
              <a:gd name="connsiteY213" fmla="*/ 2949852 h 3188466"/>
              <a:gd name="connsiteX214" fmla="*/ 4504537 w 12202113"/>
              <a:gd name="connsiteY214" fmla="*/ 2949759 h 3188466"/>
              <a:gd name="connsiteX215" fmla="*/ 4501104 w 12202113"/>
              <a:gd name="connsiteY215" fmla="*/ 2946715 h 3188466"/>
              <a:gd name="connsiteX216" fmla="*/ 4342695 w 12202113"/>
              <a:gd name="connsiteY216" fmla="*/ 2951638 h 3188466"/>
              <a:gd name="connsiteX217" fmla="*/ 4274096 w 12202113"/>
              <a:gd name="connsiteY217" fmla="*/ 2953640 h 3188466"/>
              <a:gd name="connsiteX218" fmla="*/ 4248170 w 12202113"/>
              <a:gd name="connsiteY218" fmla="*/ 2951384 h 3188466"/>
              <a:gd name="connsiteX219" fmla="*/ 4147924 w 12202113"/>
              <a:gd name="connsiteY219" fmla="*/ 2945945 h 3188466"/>
              <a:gd name="connsiteX220" fmla="*/ 4061825 w 12202113"/>
              <a:gd name="connsiteY220" fmla="*/ 2944206 h 3188466"/>
              <a:gd name="connsiteX221" fmla="*/ 3998557 w 12202113"/>
              <a:gd name="connsiteY221" fmla="*/ 2955821 h 3188466"/>
              <a:gd name="connsiteX222" fmla="*/ 3993107 w 12202113"/>
              <a:gd name="connsiteY222" fmla="*/ 2953708 h 3188466"/>
              <a:gd name="connsiteX223" fmla="*/ 3949713 w 12202113"/>
              <a:gd name="connsiteY223" fmla="*/ 2955441 h 3188466"/>
              <a:gd name="connsiteX224" fmla="*/ 3797284 w 12202113"/>
              <a:gd name="connsiteY224" fmla="*/ 2977037 h 3188466"/>
              <a:gd name="connsiteX225" fmla="*/ 3712498 w 12202113"/>
              <a:gd name="connsiteY225" fmla="*/ 2979996 h 3188466"/>
              <a:gd name="connsiteX226" fmla="*/ 3682471 w 12202113"/>
              <a:gd name="connsiteY226" fmla="*/ 2978543 h 3188466"/>
              <a:gd name="connsiteX227" fmla="*/ 3632163 w 12202113"/>
              <a:gd name="connsiteY227" fmla="*/ 2976264 h 3188466"/>
              <a:gd name="connsiteX228" fmla="*/ 3594728 w 12202113"/>
              <a:gd name="connsiteY228" fmla="*/ 2968398 h 3188466"/>
              <a:gd name="connsiteX229" fmla="*/ 3552594 w 12202113"/>
              <a:gd name="connsiteY229" fmla="*/ 2968934 h 3188466"/>
              <a:gd name="connsiteX230" fmla="*/ 3542589 w 12202113"/>
              <a:gd name="connsiteY230" fmla="*/ 2977031 h 3188466"/>
              <a:gd name="connsiteX231" fmla="*/ 3497591 w 12202113"/>
              <a:gd name="connsiteY231" fmla="*/ 2975018 h 3188466"/>
              <a:gd name="connsiteX232" fmla="*/ 3429352 w 12202113"/>
              <a:gd name="connsiteY232" fmla="*/ 2971090 h 3188466"/>
              <a:gd name="connsiteX233" fmla="*/ 3389938 w 12202113"/>
              <a:gd name="connsiteY233" fmla="*/ 2970884 h 3188466"/>
              <a:gd name="connsiteX234" fmla="*/ 3282344 w 12202113"/>
              <a:gd name="connsiteY234" fmla="*/ 2968084 h 3188466"/>
              <a:gd name="connsiteX235" fmla="*/ 3174624 w 12202113"/>
              <a:gd name="connsiteY235" fmla="*/ 2963576 h 3188466"/>
              <a:gd name="connsiteX236" fmla="*/ 3111077 w 12202113"/>
              <a:gd name="connsiteY236" fmla="*/ 2951285 h 3188466"/>
              <a:gd name="connsiteX237" fmla="*/ 3022501 w 12202113"/>
              <a:gd name="connsiteY237" fmla="*/ 2948619 h 3188466"/>
              <a:gd name="connsiteX238" fmla="*/ 3007714 w 12202113"/>
              <a:gd name="connsiteY238" fmla="*/ 2946762 h 3188466"/>
              <a:gd name="connsiteX239" fmla="*/ 2903098 w 12202113"/>
              <a:gd name="connsiteY239" fmla="*/ 2940576 h 3188466"/>
              <a:gd name="connsiteX240" fmla="*/ 2781591 w 12202113"/>
              <a:gd name="connsiteY240" fmla="*/ 2946394 h 3188466"/>
              <a:gd name="connsiteX241" fmla="*/ 2627942 w 12202113"/>
              <a:gd name="connsiteY241" fmla="*/ 2919996 h 3188466"/>
              <a:gd name="connsiteX242" fmla="*/ 2354959 w 12202113"/>
              <a:gd name="connsiteY242" fmla="*/ 2882080 h 3188466"/>
              <a:gd name="connsiteX243" fmla="*/ 2063184 w 12202113"/>
              <a:gd name="connsiteY243" fmla="*/ 2879109 h 3188466"/>
              <a:gd name="connsiteX244" fmla="*/ 1986946 w 12202113"/>
              <a:gd name="connsiteY244" fmla="*/ 2887619 h 3188466"/>
              <a:gd name="connsiteX245" fmla="*/ 1763479 w 12202113"/>
              <a:gd name="connsiteY245" fmla="*/ 2909077 h 3188466"/>
              <a:gd name="connsiteX246" fmla="*/ 1537980 w 12202113"/>
              <a:gd name="connsiteY246" fmla="*/ 2960398 h 3188466"/>
              <a:gd name="connsiteX247" fmla="*/ 1395229 w 12202113"/>
              <a:gd name="connsiteY247" fmla="*/ 2975625 h 3188466"/>
              <a:gd name="connsiteX248" fmla="*/ 1327834 w 12202113"/>
              <a:gd name="connsiteY248" fmla="*/ 2989485 h 3188466"/>
              <a:gd name="connsiteX249" fmla="*/ 1280757 w 12202113"/>
              <a:gd name="connsiteY249" fmla="*/ 2992959 h 3188466"/>
              <a:gd name="connsiteX250" fmla="*/ 1252582 w 12202113"/>
              <a:gd name="connsiteY250" fmla="*/ 2995877 h 3188466"/>
              <a:gd name="connsiteX251" fmla="*/ 1204670 w 12202113"/>
              <a:gd name="connsiteY251" fmla="*/ 3014826 h 3188466"/>
              <a:gd name="connsiteX252" fmla="*/ 1020457 w 12202113"/>
              <a:gd name="connsiteY252" fmla="*/ 3031603 h 3188466"/>
              <a:gd name="connsiteX253" fmla="*/ 843248 w 12202113"/>
              <a:gd name="connsiteY253" fmla="*/ 3026954 h 3188466"/>
              <a:gd name="connsiteX254" fmla="*/ 583517 w 12202113"/>
              <a:gd name="connsiteY254" fmla="*/ 3089095 h 3188466"/>
              <a:gd name="connsiteX255" fmla="*/ 556836 w 12202113"/>
              <a:gd name="connsiteY255" fmla="*/ 3094374 h 3188466"/>
              <a:gd name="connsiteX256" fmla="*/ 412089 w 12202113"/>
              <a:gd name="connsiteY256" fmla="*/ 3121334 h 3188466"/>
              <a:gd name="connsiteX257" fmla="*/ 83929 w 12202113"/>
              <a:gd name="connsiteY257" fmla="*/ 3150566 h 31884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</a:cxnLst>
            <a:rect l="l" t="t" r="r" b="b"/>
            <a:pathLst>
              <a:path w="12202113" h="3188466">
                <a:moveTo>
                  <a:pt x="0" y="3188466"/>
                </a:moveTo>
                <a:lnTo>
                  <a:pt x="10116" y="2657641"/>
                </a:lnTo>
                <a:lnTo>
                  <a:pt x="10116" y="0"/>
                </a:lnTo>
                <a:lnTo>
                  <a:pt x="12202113" y="0"/>
                </a:lnTo>
                <a:lnTo>
                  <a:pt x="12202113" y="2879832"/>
                </a:lnTo>
                <a:lnTo>
                  <a:pt x="12198167" y="2880360"/>
                </a:lnTo>
                <a:cubicBezTo>
                  <a:pt x="12163116" y="2884349"/>
                  <a:pt x="12143771" y="2884544"/>
                  <a:pt x="12122128" y="2887194"/>
                </a:cubicBezTo>
                <a:cubicBezTo>
                  <a:pt x="12087086" y="2893347"/>
                  <a:pt x="12050015" y="2907304"/>
                  <a:pt x="12028868" y="2911786"/>
                </a:cubicBezTo>
                <a:lnTo>
                  <a:pt x="11995238" y="2914090"/>
                </a:lnTo>
                <a:lnTo>
                  <a:pt x="11996460" y="2918442"/>
                </a:lnTo>
                <a:lnTo>
                  <a:pt x="11983968" y="2918762"/>
                </a:lnTo>
                <a:lnTo>
                  <a:pt x="11956084" y="2918868"/>
                </a:lnTo>
                <a:cubicBezTo>
                  <a:pt x="11938684" y="2919526"/>
                  <a:pt x="11890300" y="2918483"/>
                  <a:pt x="11872586" y="2920076"/>
                </a:cubicBezTo>
                <a:cubicBezTo>
                  <a:pt x="11867476" y="2924717"/>
                  <a:pt x="11859589" y="2927247"/>
                  <a:pt x="11849804" y="2928420"/>
                </a:cubicBezTo>
                <a:lnTo>
                  <a:pt x="11828254" y="2928551"/>
                </a:lnTo>
                <a:lnTo>
                  <a:pt x="11703277" y="2939735"/>
                </a:lnTo>
                <a:lnTo>
                  <a:pt x="11686094" y="2940570"/>
                </a:lnTo>
                <a:lnTo>
                  <a:pt x="11676788" y="2944321"/>
                </a:lnTo>
                <a:cubicBezTo>
                  <a:pt x="11669684" y="2945069"/>
                  <a:pt x="11649276" y="2944585"/>
                  <a:pt x="11643464" y="2945066"/>
                </a:cubicBezTo>
                <a:lnTo>
                  <a:pt x="11641922" y="2947200"/>
                </a:lnTo>
                <a:cubicBezTo>
                  <a:pt x="11623408" y="2950611"/>
                  <a:pt x="11553770" y="2961969"/>
                  <a:pt x="11532386" y="2965529"/>
                </a:cubicBezTo>
                <a:cubicBezTo>
                  <a:pt x="11528114" y="2962248"/>
                  <a:pt x="11518548" y="2967430"/>
                  <a:pt x="11513619" y="2968556"/>
                </a:cubicBezTo>
                <a:cubicBezTo>
                  <a:pt x="11512856" y="2966346"/>
                  <a:pt x="11500924" y="2965672"/>
                  <a:pt x="11497404" y="2967639"/>
                </a:cubicBezTo>
                <a:cubicBezTo>
                  <a:pt x="11413522" y="2978420"/>
                  <a:pt x="11455510" y="2956141"/>
                  <a:pt x="11407630" y="2970255"/>
                </a:cubicBezTo>
                <a:cubicBezTo>
                  <a:pt x="11399160" y="2971190"/>
                  <a:pt x="11392296" y="2970299"/>
                  <a:pt x="11386276" y="2968648"/>
                </a:cubicBezTo>
                <a:lnTo>
                  <a:pt x="11377296" y="2965257"/>
                </a:lnTo>
                <a:lnTo>
                  <a:pt x="11342536" y="2971666"/>
                </a:lnTo>
                <a:cubicBezTo>
                  <a:pt x="11325414" y="2973900"/>
                  <a:pt x="11307393" y="2975381"/>
                  <a:pt x="11288902" y="2976058"/>
                </a:cubicBezTo>
                <a:cubicBezTo>
                  <a:pt x="11284753" y="2971542"/>
                  <a:pt x="11270239" y="2977957"/>
                  <a:pt x="11263411" y="2979228"/>
                </a:cubicBezTo>
                <a:cubicBezTo>
                  <a:pt x="11263340" y="2976278"/>
                  <a:pt x="11248212" y="2974865"/>
                  <a:pt x="11242843" y="2977303"/>
                </a:cubicBezTo>
                <a:cubicBezTo>
                  <a:pt x="11130019" y="2987845"/>
                  <a:pt x="11193504" y="2960297"/>
                  <a:pt x="11125798" y="2976816"/>
                </a:cubicBezTo>
                <a:cubicBezTo>
                  <a:pt x="11114472" y="2977677"/>
                  <a:pt x="11105974" y="2976199"/>
                  <a:pt x="11098884" y="2973758"/>
                </a:cubicBezTo>
                <a:lnTo>
                  <a:pt x="11086128" y="2967663"/>
                </a:lnTo>
                <a:lnTo>
                  <a:pt x="11076132" y="2969836"/>
                </a:lnTo>
                <a:cubicBezTo>
                  <a:pt x="11038408" y="2970007"/>
                  <a:pt x="11027285" y="2963760"/>
                  <a:pt x="11005337" y="2970053"/>
                </a:cubicBezTo>
                <a:cubicBezTo>
                  <a:pt x="10972902" y="2956973"/>
                  <a:pt x="10983824" y="2968749"/>
                  <a:pt x="10959154" y="2970750"/>
                </a:cubicBezTo>
                <a:cubicBezTo>
                  <a:pt x="10939692" y="2973358"/>
                  <a:pt x="10975422" y="2978377"/>
                  <a:pt x="10956347" y="2979118"/>
                </a:cubicBezTo>
                <a:cubicBezTo>
                  <a:pt x="10935712" y="2975741"/>
                  <a:pt x="10936682" y="2986229"/>
                  <a:pt x="10915223" y="2982099"/>
                </a:cubicBezTo>
                <a:cubicBezTo>
                  <a:pt x="10920436" y="2974198"/>
                  <a:pt x="10872877" y="2983630"/>
                  <a:pt x="10871398" y="2976728"/>
                </a:cubicBezTo>
                <a:cubicBezTo>
                  <a:pt x="10853171" y="2986599"/>
                  <a:pt x="10844013" y="2974439"/>
                  <a:pt x="10819743" y="2977481"/>
                </a:cubicBezTo>
                <a:cubicBezTo>
                  <a:pt x="10808314" y="2981215"/>
                  <a:pt x="10800068" y="2981856"/>
                  <a:pt x="10788834" y="2977840"/>
                </a:cubicBezTo>
                <a:cubicBezTo>
                  <a:pt x="10736185" y="2996020"/>
                  <a:pt x="10756982" y="2978653"/>
                  <a:pt x="10707711" y="2985644"/>
                </a:cubicBezTo>
                <a:cubicBezTo>
                  <a:pt x="10665262" y="2992997"/>
                  <a:pt x="10617142" y="2997767"/>
                  <a:pt x="10576086" y="3015319"/>
                </a:cubicBezTo>
                <a:cubicBezTo>
                  <a:pt x="10568550" y="3020292"/>
                  <a:pt x="10550046" y="3022174"/>
                  <a:pt x="10534761" y="3019524"/>
                </a:cubicBezTo>
                <a:cubicBezTo>
                  <a:pt x="10532134" y="3019067"/>
                  <a:pt x="10529698" y="3018490"/>
                  <a:pt x="10527537" y="3017814"/>
                </a:cubicBezTo>
                <a:cubicBezTo>
                  <a:pt x="10492044" y="3020498"/>
                  <a:pt x="10362224" y="3032491"/>
                  <a:pt x="10321799" y="3035635"/>
                </a:cubicBezTo>
                <a:cubicBezTo>
                  <a:pt x="10318526" y="3029246"/>
                  <a:pt x="10298084" y="3040774"/>
                  <a:pt x="10284989" y="3036679"/>
                </a:cubicBezTo>
                <a:cubicBezTo>
                  <a:pt x="10275610" y="3033085"/>
                  <a:pt x="10267220" y="3035744"/>
                  <a:pt x="10257423" y="3036027"/>
                </a:cubicBezTo>
                <a:cubicBezTo>
                  <a:pt x="10244517" y="3033202"/>
                  <a:pt x="10202424" y="3038304"/>
                  <a:pt x="10191450" y="3041963"/>
                </a:cubicBezTo>
                <a:cubicBezTo>
                  <a:pt x="10165225" y="3054679"/>
                  <a:pt x="10105634" y="3045236"/>
                  <a:pt x="10083845" y="3054978"/>
                </a:cubicBezTo>
                <a:cubicBezTo>
                  <a:pt x="10075939" y="3056408"/>
                  <a:pt x="10068203" y="3056986"/>
                  <a:pt x="10060611" y="3057035"/>
                </a:cubicBezTo>
                <a:lnTo>
                  <a:pt x="10039363" y="3055961"/>
                </a:lnTo>
                <a:lnTo>
                  <a:pt x="10033322" y="3053238"/>
                </a:lnTo>
                <a:lnTo>
                  <a:pt x="10020337" y="3053912"/>
                </a:lnTo>
                <a:lnTo>
                  <a:pt x="10016616" y="3053498"/>
                </a:lnTo>
                <a:cubicBezTo>
                  <a:pt x="10009508" y="3052695"/>
                  <a:pt x="10002492" y="3051995"/>
                  <a:pt x="9995549" y="3051719"/>
                </a:cubicBezTo>
                <a:cubicBezTo>
                  <a:pt x="10004680" y="3065377"/>
                  <a:pt x="9937988" y="3051618"/>
                  <a:pt x="9957212" y="3062663"/>
                </a:cubicBezTo>
                <a:cubicBezTo>
                  <a:pt x="9920646" y="3063519"/>
                  <a:pt x="9948538" y="3073806"/>
                  <a:pt x="9904584" y="3063999"/>
                </a:cubicBezTo>
                <a:cubicBezTo>
                  <a:pt x="9847813" y="3075166"/>
                  <a:pt x="9758323" y="3071010"/>
                  <a:pt x="9713857" y="3087955"/>
                </a:cubicBezTo>
                <a:cubicBezTo>
                  <a:pt x="9719380" y="3081485"/>
                  <a:pt x="9695453" y="3076466"/>
                  <a:pt x="9678879" y="3079676"/>
                </a:cubicBezTo>
                <a:cubicBezTo>
                  <a:pt x="9698255" y="3054291"/>
                  <a:pt x="9613348" y="3102551"/>
                  <a:pt x="9598760" y="3085228"/>
                </a:cubicBezTo>
                <a:cubicBezTo>
                  <a:pt x="9598041" y="3101310"/>
                  <a:pt x="9523758" y="3128579"/>
                  <a:pt x="9488796" y="3115384"/>
                </a:cubicBezTo>
                <a:cubicBezTo>
                  <a:pt x="9435532" y="3118605"/>
                  <a:pt x="9397815" y="3131898"/>
                  <a:pt x="9341972" y="3126583"/>
                </a:cubicBezTo>
                <a:cubicBezTo>
                  <a:pt x="9340239" y="3128735"/>
                  <a:pt x="9337399" y="3130536"/>
                  <a:pt x="9333795" y="3132083"/>
                </a:cubicBezTo>
                <a:lnTo>
                  <a:pt x="9321736" y="3135834"/>
                </a:lnTo>
                <a:lnTo>
                  <a:pt x="9319405" y="3135561"/>
                </a:lnTo>
                <a:cubicBezTo>
                  <a:pt x="9310247" y="3135512"/>
                  <a:pt x="9305558" y="3136419"/>
                  <a:pt x="9302847" y="3137746"/>
                </a:cubicBezTo>
                <a:lnTo>
                  <a:pt x="9300930" y="3139687"/>
                </a:lnTo>
                <a:lnTo>
                  <a:pt x="9290106" y="3141645"/>
                </a:lnTo>
                <a:lnTo>
                  <a:pt x="9270220" y="3146737"/>
                </a:lnTo>
                <a:lnTo>
                  <a:pt x="9265150" y="3146531"/>
                </a:lnTo>
                <a:lnTo>
                  <a:pt x="9233057" y="3152408"/>
                </a:lnTo>
                <a:lnTo>
                  <a:pt x="9231974" y="3151938"/>
                </a:lnTo>
                <a:cubicBezTo>
                  <a:pt x="9228816" y="3151020"/>
                  <a:pt x="9225099" y="3150595"/>
                  <a:pt x="9220130" y="3151189"/>
                </a:cubicBezTo>
                <a:cubicBezTo>
                  <a:pt x="9218372" y="3142213"/>
                  <a:pt x="9213458" y="3148467"/>
                  <a:pt x="9198955" y="3151015"/>
                </a:cubicBezTo>
                <a:cubicBezTo>
                  <a:pt x="9192986" y="3137641"/>
                  <a:pt x="9157451" y="3149750"/>
                  <a:pt x="9142196" y="3143802"/>
                </a:cubicBezTo>
                <a:cubicBezTo>
                  <a:pt x="9131673" y="3145976"/>
                  <a:pt x="9120437" y="3148030"/>
                  <a:pt x="9108665" y="3149868"/>
                </a:cubicBezTo>
                <a:lnTo>
                  <a:pt x="9014086" y="3150791"/>
                </a:lnTo>
                <a:lnTo>
                  <a:pt x="8915037" y="3140020"/>
                </a:lnTo>
                <a:cubicBezTo>
                  <a:pt x="8878400" y="3139785"/>
                  <a:pt x="8846675" y="3135786"/>
                  <a:pt x="8815667" y="3138606"/>
                </a:cubicBezTo>
                <a:cubicBezTo>
                  <a:pt x="8803071" y="3135495"/>
                  <a:pt x="8791199" y="3134238"/>
                  <a:pt x="8779688" y="3138895"/>
                </a:cubicBezTo>
                <a:cubicBezTo>
                  <a:pt x="8745498" y="3137342"/>
                  <a:pt x="8737221" y="3130691"/>
                  <a:pt x="8715556" y="3135878"/>
                </a:cubicBezTo>
                <a:cubicBezTo>
                  <a:pt x="8696347" y="3125121"/>
                  <a:pt x="8695210" y="3129227"/>
                  <a:pt x="8686183" y="3132307"/>
                </a:cubicBezTo>
                <a:lnTo>
                  <a:pt x="8684895" y="3132527"/>
                </a:lnTo>
                <a:lnTo>
                  <a:pt x="8682270" y="3130989"/>
                </a:lnTo>
                <a:lnTo>
                  <a:pt x="8676836" y="3130278"/>
                </a:lnTo>
                <a:lnTo>
                  <a:pt x="8662002" y="3130735"/>
                </a:lnTo>
                <a:lnTo>
                  <a:pt x="8656423" y="3131304"/>
                </a:lnTo>
                <a:cubicBezTo>
                  <a:pt x="8652581" y="3131550"/>
                  <a:pt x="8650028" y="3131521"/>
                  <a:pt x="8648261" y="3131294"/>
                </a:cubicBezTo>
                <a:lnTo>
                  <a:pt x="8648057" y="3131167"/>
                </a:lnTo>
                <a:lnTo>
                  <a:pt x="8640412" y="3131403"/>
                </a:lnTo>
                <a:cubicBezTo>
                  <a:pt x="8627510" y="3132092"/>
                  <a:pt x="8614954" y="3133035"/>
                  <a:pt x="8603003" y="3134155"/>
                </a:cubicBezTo>
                <a:cubicBezTo>
                  <a:pt x="8592897" y="3127095"/>
                  <a:pt x="8548738" y="3135435"/>
                  <a:pt x="8553571" y="3122125"/>
                </a:cubicBezTo>
                <a:cubicBezTo>
                  <a:pt x="8537450" y="3123243"/>
                  <a:pt x="8527699" y="3128769"/>
                  <a:pt x="8533128" y="3120039"/>
                </a:cubicBezTo>
                <a:cubicBezTo>
                  <a:pt x="8527821" y="3120156"/>
                  <a:pt x="8524551" y="3119414"/>
                  <a:pt x="8522209" y="3118252"/>
                </a:cubicBezTo>
                <a:lnTo>
                  <a:pt x="8521532" y="3117705"/>
                </a:lnTo>
                <a:lnTo>
                  <a:pt x="8485667" y="3120406"/>
                </a:lnTo>
                <a:lnTo>
                  <a:pt x="8480905" y="3119749"/>
                </a:lnTo>
                <a:lnTo>
                  <a:pt x="8457530" y="3122810"/>
                </a:lnTo>
                <a:lnTo>
                  <a:pt x="8445451" y="3123697"/>
                </a:lnTo>
                <a:lnTo>
                  <a:pt x="8442039" y="3125378"/>
                </a:lnTo>
                <a:cubicBezTo>
                  <a:pt x="8438355" y="3126399"/>
                  <a:pt x="8433075" y="3126839"/>
                  <a:pt x="8424215" y="3125963"/>
                </a:cubicBezTo>
                <a:lnTo>
                  <a:pt x="8422165" y="3125491"/>
                </a:lnTo>
                <a:lnTo>
                  <a:pt x="8407465" y="3127979"/>
                </a:lnTo>
                <a:cubicBezTo>
                  <a:pt x="8402731" y="3129129"/>
                  <a:pt x="8398540" y="3130592"/>
                  <a:pt x="8395146" y="3132488"/>
                </a:cubicBezTo>
                <a:cubicBezTo>
                  <a:pt x="8345093" y="3122354"/>
                  <a:pt x="8297866" y="3131626"/>
                  <a:pt x="8243538" y="3129873"/>
                </a:cubicBezTo>
                <a:cubicBezTo>
                  <a:pt x="8220052" y="3114107"/>
                  <a:pt x="8126172" y="3133411"/>
                  <a:pt x="8112685" y="3148698"/>
                </a:cubicBezTo>
                <a:cubicBezTo>
                  <a:pt x="8112380" y="3135302"/>
                  <a:pt x="8044302" y="3153542"/>
                  <a:pt x="8026741" y="3154015"/>
                </a:cubicBezTo>
                <a:cubicBezTo>
                  <a:pt x="8020887" y="3154173"/>
                  <a:pt x="8020646" y="3152357"/>
                  <a:pt x="8030400" y="3146736"/>
                </a:cubicBezTo>
                <a:cubicBezTo>
                  <a:pt x="8011739" y="3148301"/>
                  <a:pt x="7992477" y="3141339"/>
                  <a:pt x="8002987" y="3135663"/>
                </a:cubicBezTo>
                <a:cubicBezTo>
                  <a:pt x="7946297" y="3147811"/>
                  <a:pt x="7862627" y="3135732"/>
                  <a:pt x="7798568" y="3141249"/>
                </a:cubicBezTo>
                <a:cubicBezTo>
                  <a:pt x="7763645" y="3127901"/>
                  <a:pt x="7782577" y="3140251"/>
                  <a:pt x="7746353" y="3137755"/>
                </a:cubicBezTo>
                <a:cubicBezTo>
                  <a:pt x="7756261" y="3150042"/>
                  <a:pt x="7702377" y="3130861"/>
                  <a:pt x="7700395" y="3144729"/>
                </a:cubicBezTo>
                <a:cubicBezTo>
                  <a:pt x="7693866" y="3143835"/>
                  <a:pt x="7687603" y="3142532"/>
                  <a:pt x="7681335" y="3141120"/>
                </a:cubicBezTo>
                <a:lnTo>
                  <a:pt x="7678044" y="3140387"/>
                </a:lnTo>
                <a:lnTo>
                  <a:pt x="7664890" y="3139855"/>
                </a:lnTo>
                <a:lnTo>
                  <a:pt x="7661183" y="3136706"/>
                </a:lnTo>
                <a:lnTo>
                  <a:pt x="7641383" y="3133755"/>
                </a:lnTo>
                <a:cubicBezTo>
                  <a:pt x="7633967" y="3133115"/>
                  <a:pt x="7625987" y="3132967"/>
                  <a:pt x="7617169" y="3133614"/>
                </a:cubicBezTo>
                <a:cubicBezTo>
                  <a:pt x="7595475" y="3139109"/>
                  <a:pt x="7561695" y="3132374"/>
                  <a:pt x="7531143" y="3132781"/>
                </a:cubicBezTo>
                <a:lnTo>
                  <a:pt x="7517113" y="3134483"/>
                </a:lnTo>
                <a:lnTo>
                  <a:pt x="7471320" y="3131645"/>
                </a:lnTo>
                <a:cubicBezTo>
                  <a:pt x="7458285" y="3131095"/>
                  <a:pt x="7444756" y="3130805"/>
                  <a:pt x="7430512" y="3131007"/>
                </a:cubicBezTo>
                <a:lnTo>
                  <a:pt x="7404071" y="3132361"/>
                </a:lnTo>
                <a:lnTo>
                  <a:pt x="7397140" y="3131239"/>
                </a:lnTo>
                <a:cubicBezTo>
                  <a:pt x="7385068" y="3131364"/>
                  <a:pt x="7369091" y="3135313"/>
                  <a:pt x="7370514" y="3130516"/>
                </a:cubicBezTo>
                <a:lnTo>
                  <a:pt x="7356953" y="3132179"/>
                </a:lnTo>
                <a:lnTo>
                  <a:pt x="7343567" y="3128350"/>
                </a:lnTo>
                <a:cubicBezTo>
                  <a:pt x="7342101" y="3127461"/>
                  <a:pt x="7340998" y="3126514"/>
                  <a:pt x="7340295" y="3125545"/>
                </a:cubicBezTo>
                <a:lnTo>
                  <a:pt x="7321348" y="3126804"/>
                </a:lnTo>
                <a:lnTo>
                  <a:pt x="7305815" y="3124063"/>
                </a:lnTo>
                <a:lnTo>
                  <a:pt x="7292274" y="3125855"/>
                </a:lnTo>
                <a:lnTo>
                  <a:pt x="7286654" y="3125451"/>
                </a:lnTo>
                <a:lnTo>
                  <a:pt x="7272685" y="3124094"/>
                </a:lnTo>
                <a:cubicBezTo>
                  <a:pt x="7265523" y="3123143"/>
                  <a:pt x="7257508" y="3121997"/>
                  <a:pt x="7248584" y="3121080"/>
                </a:cubicBezTo>
                <a:lnTo>
                  <a:pt x="7241065" y="3120661"/>
                </a:lnTo>
                <a:lnTo>
                  <a:pt x="7224696" y="3116051"/>
                </a:lnTo>
                <a:cubicBezTo>
                  <a:pt x="7212786" y="3112566"/>
                  <a:pt x="7203412" y="3110217"/>
                  <a:pt x="7193009" y="3112108"/>
                </a:cubicBezTo>
                <a:cubicBezTo>
                  <a:pt x="7175276" y="3107606"/>
                  <a:pt x="7162888" y="3094987"/>
                  <a:pt x="7137220" y="3098354"/>
                </a:cubicBezTo>
                <a:cubicBezTo>
                  <a:pt x="7145010" y="3092637"/>
                  <a:pt x="7108715" y="3097662"/>
                  <a:pt x="7104427" y="3091790"/>
                </a:cubicBezTo>
                <a:cubicBezTo>
                  <a:pt x="7102447" y="3087061"/>
                  <a:pt x="7090976" y="3087484"/>
                  <a:pt x="7082240" y="3085740"/>
                </a:cubicBezTo>
                <a:cubicBezTo>
                  <a:pt x="7076014" y="3080911"/>
                  <a:pt x="7032058" y="3076501"/>
                  <a:pt x="7016754" y="3077196"/>
                </a:cubicBezTo>
                <a:cubicBezTo>
                  <a:pt x="6973620" y="3082001"/>
                  <a:pt x="6938923" y="3062558"/>
                  <a:pt x="6904436" y="3065900"/>
                </a:cubicBezTo>
                <a:cubicBezTo>
                  <a:pt x="6895406" y="3065445"/>
                  <a:pt x="6887919" y="3064350"/>
                  <a:pt x="6881434" y="3062865"/>
                </a:cubicBezTo>
                <a:lnTo>
                  <a:pt x="6865273" y="3057749"/>
                </a:lnTo>
                <a:cubicBezTo>
                  <a:pt x="6865072" y="3056626"/>
                  <a:pt x="6864871" y="3055502"/>
                  <a:pt x="6864671" y="3054378"/>
                </a:cubicBezTo>
                <a:lnTo>
                  <a:pt x="6852599" y="3052306"/>
                </a:lnTo>
                <a:lnTo>
                  <a:pt x="6850143" y="3051232"/>
                </a:lnTo>
                <a:cubicBezTo>
                  <a:pt x="6845470" y="3049168"/>
                  <a:pt x="6840704" y="3047206"/>
                  <a:pt x="6835301" y="3045593"/>
                </a:cubicBezTo>
                <a:cubicBezTo>
                  <a:pt x="6820447" y="3058242"/>
                  <a:pt x="6786888" y="3033956"/>
                  <a:pt x="6784871" y="3046562"/>
                </a:cubicBezTo>
                <a:cubicBezTo>
                  <a:pt x="6752593" y="3039899"/>
                  <a:pt x="6759140" y="3053646"/>
                  <a:pt x="6738245" y="3037055"/>
                </a:cubicBezTo>
                <a:cubicBezTo>
                  <a:pt x="6671880" y="3034501"/>
                  <a:pt x="6603220" y="3013245"/>
                  <a:pt x="6537703" y="3017736"/>
                </a:cubicBezTo>
                <a:cubicBezTo>
                  <a:pt x="6553051" y="3013722"/>
                  <a:pt x="6541149" y="3004943"/>
                  <a:pt x="6521858" y="3004158"/>
                </a:cubicBezTo>
                <a:cubicBezTo>
                  <a:pt x="6580141" y="2987944"/>
                  <a:pt x="6428765" y="3009117"/>
                  <a:pt x="6445069" y="2992470"/>
                </a:cubicBezTo>
                <a:cubicBezTo>
                  <a:pt x="6417897" y="3005060"/>
                  <a:pt x="6310156" y="3011743"/>
                  <a:pt x="6302447" y="2994274"/>
                </a:cubicBezTo>
                <a:cubicBezTo>
                  <a:pt x="6252173" y="2986131"/>
                  <a:pt x="6198382" y="2989085"/>
                  <a:pt x="6160029" y="2973666"/>
                </a:cubicBezTo>
                <a:cubicBezTo>
                  <a:pt x="6155014" y="2975022"/>
                  <a:pt x="6149642" y="2975878"/>
                  <a:pt x="6144046" y="2976380"/>
                </a:cubicBezTo>
                <a:lnTo>
                  <a:pt x="6127670" y="2976929"/>
                </a:lnTo>
                <a:lnTo>
                  <a:pt x="6126155" y="2976245"/>
                </a:lnTo>
                <a:cubicBezTo>
                  <a:pt x="6118509" y="2974369"/>
                  <a:pt x="6113052" y="2974144"/>
                  <a:pt x="6108575" y="2974651"/>
                </a:cubicBezTo>
                <a:lnTo>
                  <a:pt x="6103746" y="2975803"/>
                </a:lnTo>
                <a:lnTo>
                  <a:pt x="6091377" y="2975180"/>
                </a:lnTo>
                <a:lnTo>
                  <a:pt x="6066183" y="2975222"/>
                </a:lnTo>
                <a:lnTo>
                  <a:pt x="6063287" y="2974353"/>
                </a:lnTo>
                <a:lnTo>
                  <a:pt x="6054813" y="2974911"/>
                </a:lnTo>
                <a:lnTo>
                  <a:pt x="6050809" y="2973985"/>
                </a:lnTo>
                <a:lnTo>
                  <a:pt x="6013979" y="2974553"/>
                </a:lnTo>
                <a:cubicBezTo>
                  <a:pt x="6013918" y="2974361"/>
                  <a:pt x="6013860" y="2974167"/>
                  <a:pt x="6013800" y="2973973"/>
                </a:cubicBezTo>
                <a:cubicBezTo>
                  <a:pt x="6012565" y="2972689"/>
                  <a:pt x="6010070" y="2971765"/>
                  <a:pt x="6004866" y="2971570"/>
                </a:cubicBezTo>
                <a:cubicBezTo>
                  <a:pt x="6017706" y="2963268"/>
                  <a:pt x="6003515" y="2968156"/>
                  <a:pt x="5987036" y="2968315"/>
                </a:cubicBezTo>
                <a:cubicBezTo>
                  <a:pt x="6003302" y="2955458"/>
                  <a:pt x="5953573" y="2961108"/>
                  <a:pt x="5950027" y="2953546"/>
                </a:cubicBezTo>
                <a:cubicBezTo>
                  <a:pt x="5937559" y="2953953"/>
                  <a:pt x="5924668" y="2954151"/>
                  <a:pt x="5911668" y="2954074"/>
                </a:cubicBezTo>
                <a:lnTo>
                  <a:pt x="5904110" y="2953861"/>
                </a:lnTo>
                <a:cubicBezTo>
                  <a:pt x="5904082" y="2953815"/>
                  <a:pt x="5904053" y="2953769"/>
                  <a:pt x="5904026" y="2953724"/>
                </a:cubicBezTo>
                <a:cubicBezTo>
                  <a:pt x="5902528" y="2953395"/>
                  <a:pt x="5900097" y="2953219"/>
                  <a:pt x="5896189" y="2953236"/>
                </a:cubicBezTo>
                <a:lnTo>
                  <a:pt x="5890331" y="2953471"/>
                </a:lnTo>
                <a:lnTo>
                  <a:pt x="5875672" y="2953056"/>
                </a:lnTo>
                <a:lnTo>
                  <a:pt x="5871070" y="2952035"/>
                </a:lnTo>
                <a:lnTo>
                  <a:pt x="5869888" y="2950364"/>
                </a:lnTo>
                <a:lnTo>
                  <a:pt x="5868461" y="2950506"/>
                </a:lnTo>
                <a:cubicBezTo>
                  <a:pt x="5857092" y="2953019"/>
                  <a:pt x="5852416" y="2957005"/>
                  <a:pt x="5843343" y="2945262"/>
                </a:cubicBezTo>
                <a:cubicBezTo>
                  <a:pt x="5817989" y="2949116"/>
                  <a:pt x="5815840" y="2942065"/>
                  <a:pt x="5784331" y="2938531"/>
                </a:cubicBezTo>
                <a:cubicBezTo>
                  <a:pt x="5769202" y="2942455"/>
                  <a:pt x="5758885" y="2940521"/>
                  <a:pt x="5749498" y="2936713"/>
                </a:cubicBezTo>
                <a:cubicBezTo>
                  <a:pt x="5717228" y="2937683"/>
                  <a:pt x="5690227" y="2931877"/>
                  <a:pt x="5655214" y="2929503"/>
                </a:cubicBezTo>
                <a:cubicBezTo>
                  <a:pt x="5614827" y="2933899"/>
                  <a:pt x="5598877" y="2923069"/>
                  <a:pt x="5561446" y="2920575"/>
                </a:cubicBezTo>
                <a:cubicBezTo>
                  <a:pt x="5525084" y="2929276"/>
                  <a:pt x="5537471" y="2911136"/>
                  <a:pt x="5519456" y="2906631"/>
                </a:cubicBezTo>
                <a:lnTo>
                  <a:pt x="5514099" y="2906097"/>
                </a:lnTo>
                <a:lnTo>
                  <a:pt x="5499273" y="2907057"/>
                </a:lnTo>
                <a:lnTo>
                  <a:pt x="5493664" y="2907817"/>
                </a:lnTo>
                <a:cubicBezTo>
                  <a:pt x="5489815" y="2908191"/>
                  <a:pt x="5487270" y="2908250"/>
                  <a:pt x="5485530" y="2908080"/>
                </a:cubicBezTo>
                <a:lnTo>
                  <a:pt x="5485337" y="2907959"/>
                </a:lnTo>
                <a:lnTo>
                  <a:pt x="5477696" y="2908455"/>
                </a:lnTo>
                <a:cubicBezTo>
                  <a:pt x="5464775" y="2909581"/>
                  <a:pt x="5452182" y="2910951"/>
                  <a:pt x="5440170" y="2912482"/>
                </a:cubicBezTo>
                <a:cubicBezTo>
                  <a:pt x="5430698" y="2905718"/>
                  <a:pt x="5385970" y="2915593"/>
                  <a:pt x="5391911" y="2902040"/>
                </a:cubicBezTo>
                <a:cubicBezTo>
                  <a:pt x="5375744" y="2903707"/>
                  <a:pt x="5365560" y="2909594"/>
                  <a:pt x="5371708" y="2900629"/>
                </a:cubicBezTo>
                <a:cubicBezTo>
                  <a:pt x="5366408" y="2900926"/>
                  <a:pt x="5363213" y="2900288"/>
                  <a:pt x="5360976" y="2899197"/>
                </a:cubicBezTo>
                <a:lnTo>
                  <a:pt x="5360345" y="2898671"/>
                </a:lnTo>
                <a:lnTo>
                  <a:pt x="5324367" y="2902593"/>
                </a:lnTo>
                <a:lnTo>
                  <a:pt x="5319673" y="2902094"/>
                </a:lnTo>
                <a:lnTo>
                  <a:pt x="5296114" y="2905958"/>
                </a:lnTo>
                <a:lnTo>
                  <a:pt x="5283999" y="2907258"/>
                </a:lnTo>
                <a:lnTo>
                  <a:pt x="5280460" y="2909063"/>
                </a:lnTo>
                <a:cubicBezTo>
                  <a:pt x="5276699" y="2910214"/>
                  <a:pt x="5271395" y="2910834"/>
                  <a:pt x="5262637" y="2910250"/>
                </a:cubicBezTo>
                <a:lnTo>
                  <a:pt x="5260635" y="2909845"/>
                </a:lnTo>
                <a:lnTo>
                  <a:pt x="5245770" y="2912842"/>
                </a:lnTo>
                <a:cubicBezTo>
                  <a:pt x="5240955" y="2914159"/>
                  <a:pt x="5236652" y="2915770"/>
                  <a:pt x="5233108" y="2917794"/>
                </a:cubicBezTo>
                <a:cubicBezTo>
                  <a:pt x="5184071" y="2909280"/>
                  <a:pt x="5136210" y="2920197"/>
                  <a:pt x="5082201" y="2920260"/>
                </a:cubicBezTo>
                <a:lnTo>
                  <a:pt x="4939211" y="2931760"/>
                </a:lnTo>
                <a:cubicBezTo>
                  <a:pt x="4920477" y="2933960"/>
                  <a:pt x="4783353" y="2943291"/>
                  <a:pt x="4794309" y="2937227"/>
                </a:cubicBezTo>
                <a:cubicBezTo>
                  <a:pt x="4736776" y="2951353"/>
                  <a:pt x="4701995" y="2938961"/>
                  <a:pt x="4637676" y="2946666"/>
                </a:cubicBezTo>
                <a:cubicBezTo>
                  <a:pt x="4603987" y="2934412"/>
                  <a:pt x="4621816" y="2946201"/>
                  <a:pt x="4585922" y="2944906"/>
                </a:cubicBezTo>
                <a:cubicBezTo>
                  <a:pt x="4594760" y="2956935"/>
                  <a:pt x="4542663" y="2939450"/>
                  <a:pt x="4539516" y="2953466"/>
                </a:cubicBezTo>
                <a:cubicBezTo>
                  <a:pt x="4533082" y="2952789"/>
                  <a:pt x="4526953" y="2951687"/>
                  <a:pt x="4520819" y="2950477"/>
                </a:cubicBezTo>
                <a:lnTo>
                  <a:pt x="4517604" y="2949852"/>
                </a:lnTo>
                <a:lnTo>
                  <a:pt x="4504537" y="2949759"/>
                </a:lnTo>
                <a:lnTo>
                  <a:pt x="4501104" y="2946715"/>
                </a:lnTo>
                <a:lnTo>
                  <a:pt x="4342695" y="2951638"/>
                </a:lnTo>
                <a:cubicBezTo>
                  <a:pt x="4328954" y="2954609"/>
                  <a:pt x="4284038" y="2957184"/>
                  <a:pt x="4274096" y="2953640"/>
                </a:cubicBezTo>
                <a:cubicBezTo>
                  <a:pt x="4264434" y="2953346"/>
                  <a:pt x="4254047" y="2955481"/>
                  <a:pt x="4248170" y="2951384"/>
                </a:cubicBezTo>
                <a:lnTo>
                  <a:pt x="4147924" y="2945945"/>
                </a:lnTo>
                <a:cubicBezTo>
                  <a:pt x="4131656" y="2952619"/>
                  <a:pt x="4104816" y="2942907"/>
                  <a:pt x="4061825" y="2944206"/>
                </a:cubicBezTo>
                <a:cubicBezTo>
                  <a:pt x="4044045" y="2951860"/>
                  <a:pt x="4032845" y="2944993"/>
                  <a:pt x="3998557" y="2955821"/>
                </a:cubicBezTo>
                <a:cubicBezTo>
                  <a:pt x="3997072" y="2955023"/>
                  <a:pt x="3995237" y="2954313"/>
                  <a:pt x="3993107" y="2953708"/>
                </a:cubicBezTo>
                <a:cubicBezTo>
                  <a:pt x="3980729" y="2950196"/>
                  <a:pt x="3961302" y="2950972"/>
                  <a:pt x="3949713" y="2955441"/>
                </a:cubicBezTo>
                <a:cubicBezTo>
                  <a:pt x="3894925" y="2970367"/>
                  <a:pt x="3844508" y="2972262"/>
                  <a:pt x="3797284" y="2977037"/>
                </a:cubicBezTo>
                <a:cubicBezTo>
                  <a:pt x="3743822" y="2981057"/>
                  <a:pt x="3778974" y="2965129"/>
                  <a:pt x="3712498" y="2979996"/>
                </a:cubicBezTo>
                <a:cubicBezTo>
                  <a:pt x="3705202" y="2975373"/>
                  <a:pt x="3696720" y="2975524"/>
                  <a:pt x="3682471" y="2978543"/>
                </a:cubicBezTo>
                <a:cubicBezTo>
                  <a:pt x="3656488" y="2980127"/>
                  <a:pt x="3658300" y="2967587"/>
                  <a:pt x="3632163" y="2976264"/>
                </a:cubicBezTo>
                <a:cubicBezTo>
                  <a:pt x="3636766" y="2969363"/>
                  <a:pt x="3582819" y="2975892"/>
                  <a:pt x="3594728" y="2968398"/>
                </a:cubicBezTo>
                <a:cubicBezTo>
                  <a:pt x="3577705" y="2963064"/>
                  <a:pt x="3569481" y="2973476"/>
                  <a:pt x="3552594" y="2968934"/>
                </a:cubicBezTo>
                <a:cubicBezTo>
                  <a:pt x="3533613" y="2968552"/>
                  <a:pt x="3563577" y="2975594"/>
                  <a:pt x="3542589" y="2977031"/>
                </a:cubicBezTo>
                <a:cubicBezTo>
                  <a:pt x="3517131" y="2977564"/>
                  <a:pt x="3517346" y="2989828"/>
                  <a:pt x="3497591" y="2975018"/>
                </a:cubicBezTo>
                <a:lnTo>
                  <a:pt x="3429352" y="2971090"/>
                </a:lnTo>
                <a:cubicBezTo>
                  <a:pt x="3414141" y="2975624"/>
                  <a:pt x="3401904" y="2974195"/>
                  <a:pt x="3389938" y="2970884"/>
                </a:cubicBezTo>
                <a:cubicBezTo>
                  <a:pt x="3354504" y="2973297"/>
                  <a:pt x="3322178" y="2968827"/>
                  <a:pt x="3282344" y="2968084"/>
                </a:cubicBezTo>
                <a:cubicBezTo>
                  <a:pt x="3239277" y="2974224"/>
                  <a:pt x="3217192" y="2964327"/>
                  <a:pt x="3174624" y="2963576"/>
                </a:cubicBezTo>
                <a:cubicBezTo>
                  <a:pt x="3132504" y="2975210"/>
                  <a:pt x="3146911" y="2949576"/>
                  <a:pt x="3111077" y="2951285"/>
                </a:cubicBezTo>
                <a:cubicBezTo>
                  <a:pt x="3052732" y="2962418"/>
                  <a:pt x="3112543" y="2942881"/>
                  <a:pt x="3022501" y="2948619"/>
                </a:cubicBezTo>
                <a:cubicBezTo>
                  <a:pt x="3017399" y="2950352"/>
                  <a:pt x="3006521" y="2948989"/>
                  <a:pt x="3007714" y="2946762"/>
                </a:cubicBezTo>
                <a:cubicBezTo>
                  <a:pt x="2987987" y="2948105"/>
                  <a:pt x="2931270" y="2937206"/>
                  <a:pt x="2903098" y="2940576"/>
                </a:cubicBezTo>
                <a:cubicBezTo>
                  <a:pt x="2848155" y="2935894"/>
                  <a:pt x="2821430" y="2947095"/>
                  <a:pt x="2781591" y="2946394"/>
                </a:cubicBezTo>
                <a:cubicBezTo>
                  <a:pt x="2735559" y="2940279"/>
                  <a:pt x="2708563" y="2934146"/>
                  <a:pt x="2627942" y="2919996"/>
                </a:cubicBezTo>
                <a:lnTo>
                  <a:pt x="2354959" y="2882080"/>
                </a:lnTo>
                <a:cubicBezTo>
                  <a:pt x="2252426" y="2847776"/>
                  <a:pt x="2124519" y="2878188"/>
                  <a:pt x="2063184" y="2879109"/>
                </a:cubicBezTo>
                <a:cubicBezTo>
                  <a:pt x="2038620" y="2892844"/>
                  <a:pt x="2017217" y="2880735"/>
                  <a:pt x="1986946" y="2887619"/>
                </a:cubicBezTo>
                <a:cubicBezTo>
                  <a:pt x="1919067" y="2894646"/>
                  <a:pt x="1852404" y="2912737"/>
                  <a:pt x="1763479" y="2909077"/>
                </a:cubicBezTo>
                <a:cubicBezTo>
                  <a:pt x="1726097" y="2949538"/>
                  <a:pt x="1621108" y="2933327"/>
                  <a:pt x="1537980" y="2960398"/>
                </a:cubicBezTo>
                <a:cubicBezTo>
                  <a:pt x="1489205" y="2967965"/>
                  <a:pt x="1410921" y="2954082"/>
                  <a:pt x="1395229" y="2975625"/>
                </a:cubicBezTo>
                <a:cubicBezTo>
                  <a:pt x="1371975" y="2964548"/>
                  <a:pt x="1352259" y="2986116"/>
                  <a:pt x="1327834" y="2989485"/>
                </a:cubicBezTo>
                <a:cubicBezTo>
                  <a:pt x="1307734" y="2982782"/>
                  <a:pt x="1298456" y="2990289"/>
                  <a:pt x="1280757" y="2992959"/>
                </a:cubicBezTo>
                <a:cubicBezTo>
                  <a:pt x="1272383" y="2988567"/>
                  <a:pt x="1257337" y="2989790"/>
                  <a:pt x="1252582" y="2995877"/>
                </a:cubicBezTo>
                <a:cubicBezTo>
                  <a:pt x="1260705" y="3008688"/>
                  <a:pt x="1207969" y="3005420"/>
                  <a:pt x="1204670" y="3014826"/>
                </a:cubicBezTo>
                <a:cubicBezTo>
                  <a:pt x="1174431" y="3018683"/>
                  <a:pt x="1041848" y="3015513"/>
                  <a:pt x="1020457" y="3031603"/>
                </a:cubicBezTo>
                <a:cubicBezTo>
                  <a:pt x="959520" y="3042500"/>
                  <a:pt x="869308" y="3024872"/>
                  <a:pt x="843248" y="3026954"/>
                </a:cubicBezTo>
                <a:cubicBezTo>
                  <a:pt x="815646" y="3001836"/>
                  <a:pt x="694189" y="3080490"/>
                  <a:pt x="583517" y="3089095"/>
                </a:cubicBezTo>
                <a:cubicBezTo>
                  <a:pt x="568425" y="3087467"/>
                  <a:pt x="560448" y="3088013"/>
                  <a:pt x="556836" y="3094374"/>
                </a:cubicBezTo>
                <a:cubicBezTo>
                  <a:pt x="528264" y="3099747"/>
                  <a:pt x="471823" y="3109156"/>
                  <a:pt x="412089" y="3121334"/>
                </a:cubicBezTo>
                <a:cubicBezTo>
                  <a:pt x="367235" y="3131096"/>
                  <a:pt x="143790" y="3139436"/>
                  <a:pt x="83929" y="3150566"/>
                </a:cubicBezTo>
                <a:close/>
              </a:path>
            </a:pathLst>
          </a:custGeom>
          <a:solidFill>
            <a:srgbClr val="82766A">
              <a:alpha val="1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3748445"/>
            <a:ext cx="2266950" cy="2037346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/>
              <a:t>Sample Chamber</a:t>
            </a:r>
          </a:p>
        </p:txBody>
      </p:sp>
      <p:pic>
        <p:nvPicPr>
          <p:cNvPr id="19460" name="Picture 4" descr="sample chambe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16670" y="797768"/>
            <a:ext cx="8910659" cy="19380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83" name="Rectangle 3"/>
          <p:cNvSpPr>
            <a:spLocks noGrp="1" noChangeArrowheads="1"/>
          </p:cNvSpPr>
          <p:nvPr>
            <p:ph idx="1"/>
          </p:nvPr>
        </p:nvSpPr>
        <p:spPr>
          <a:xfrm>
            <a:off x="2743200" y="3057236"/>
            <a:ext cx="6172200" cy="3419764"/>
          </a:xfrm>
        </p:spPr>
        <p:txBody>
          <a:bodyPr rtlCol="0" anchor="ctr">
            <a:normAutofit/>
          </a:bodyPr>
          <a:lstStyle/>
          <a:p>
            <a:pPr marL="0" indent="0"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000" dirty="0"/>
              <a:t>Sample chamber (holds the breath sample being analyzed) is made of highly polished aluminum.</a:t>
            </a:r>
          </a:p>
          <a:p>
            <a:pPr lvl="1" eaLnBrk="1" fontAlgn="auto" hangingPunct="1">
              <a:lnSpc>
                <a:spcPct val="90000"/>
              </a:lnSpc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sz="2000" dirty="0"/>
              <a:t>Breath Hose and Sample Chamber are </a:t>
            </a:r>
            <a:r>
              <a:rPr lang="en-US" sz="2000" u="sng" dirty="0"/>
              <a:t>heated</a:t>
            </a:r>
            <a:r>
              <a:rPr lang="en-US" sz="2000" dirty="0"/>
              <a:t> to 50</a:t>
            </a:r>
            <a:r>
              <a:rPr lang="en-US" sz="2000" baseline="30000" dirty="0"/>
              <a:t>o</a:t>
            </a:r>
            <a:r>
              <a:rPr lang="en-US" sz="2000" dirty="0"/>
              <a:t>C to </a:t>
            </a:r>
            <a:r>
              <a:rPr lang="en-US" sz="2000" u="sng" dirty="0"/>
              <a:t>prevent breath condensation</a:t>
            </a:r>
          </a:p>
          <a:p>
            <a:pPr lvl="1" eaLnBrk="1" fontAlgn="auto" hangingPunct="1">
              <a:lnSpc>
                <a:spcPct val="90000"/>
              </a:lnSpc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sz="2000" dirty="0"/>
              <a:t>Interior is folded back on itself to increase sensitivity.</a:t>
            </a:r>
          </a:p>
          <a:p>
            <a:pPr lvl="1" eaLnBrk="1" fontAlgn="auto" hangingPunct="1">
              <a:lnSpc>
                <a:spcPct val="90000"/>
              </a:lnSpc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sz="2000" dirty="0"/>
              <a:t>Sample Chamber volume is very small when compared to minimum breath volume requirement.</a:t>
            </a:r>
          </a:p>
          <a:p>
            <a:pPr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sz="1400" dirty="0"/>
          </a:p>
          <a:p>
            <a:pPr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sz="1400" dirty="0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9D998EF1-1686-31C2-97B4-F79B33767B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Approved and Issued by: 2025.10.01</a:t>
            </a:r>
          </a:p>
        </p:txBody>
      </p:sp>
    </p:spTree>
    <p:custDataLst>
      <p:tags r:id="rId1"/>
    </p:custData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3" name="Rectangle 72">
            <a:extLst>
              <a:ext uri="{FF2B5EF4-FFF2-40B4-BE49-F238E27FC236}">
                <a16:creationId xmlns:a16="http://schemas.microsoft.com/office/drawing/2014/main" id="{2B97F24A-32CE-4C1C-A50D-3016B394DCF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473202" y="639520"/>
            <a:ext cx="2571750" cy="1719072"/>
          </a:xfrm>
        </p:spPr>
        <p:txBody>
          <a:bodyPr rtlCol="0" anchor="b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700"/>
              <a:t>Mirrors</a:t>
            </a:r>
          </a:p>
        </p:txBody>
      </p:sp>
      <p:sp>
        <p:nvSpPr>
          <p:cNvPr id="75" name="sketch line">
            <a:extLst>
              <a:ext uri="{FF2B5EF4-FFF2-40B4-BE49-F238E27FC236}">
                <a16:creationId xmlns:a16="http://schemas.microsoft.com/office/drawing/2014/main" id="{CD8B4F24-440B-49E9-B85D-733523DC064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82458" y="2573756"/>
            <a:ext cx="2441321" cy="18288"/>
          </a:xfrm>
          <a:custGeom>
            <a:avLst/>
            <a:gdLst>
              <a:gd name="connsiteX0" fmla="*/ 0 w 2441321"/>
              <a:gd name="connsiteY0" fmla="*/ 0 h 18288"/>
              <a:gd name="connsiteX1" fmla="*/ 585917 w 2441321"/>
              <a:gd name="connsiteY1" fmla="*/ 0 h 18288"/>
              <a:gd name="connsiteX2" fmla="*/ 1196247 w 2441321"/>
              <a:gd name="connsiteY2" fmla="*/ 0 h 18288"/>
              <a:gd name="connsiteX3" fmla="*/ 1806578 w 2441321"/>
              <a:gd name="connsiteY3" fmla="*/ 0 h 18288"/>
              <a:gd name="connsiteX4" fmla="*/ 2441321 w 2441321"/>
              <a:gd name="connsiteY4" fmla="*/ 0 h 18288"/>
              <a:gd name="connsiteX5" fmla="*/ 2441321 w 2441321"/>
              <a:gd name="connsiteY5" fmla="*/ 18288 h 18288"/>
              <a:gd name="connsiteX6" fmla="*/ 1830991 w 2441321"/>
              <a:gd name="connsiteY6" fmla="*/ 18288 h 18288"/>
              <a:gd name="connsiteX7" fmla="*/ 1269487 w 2441321"/>
              <a:gd name="connsiteY7" fmla="*/ 18288 h 18288"/>
              <a:gd name="connsiteX8" fmla="*/ 707983 w 2441321"/>
              <a:gd name="connsiteY8" fmla="*/ 18288 h 18288"/>
              <a:gd name="connsiteX9" fmla="*/ 0 w 2441321"/>
              <a:gd name="connsiteY9" fmla="*/ 18288 h 18288"/>
              <a:gd name="connsiteX10" fmla="*/ 0 w 2441321"/>
              <a:gd name="connsiteY10" fmla="*/ 0 h 18288"/>
              <a:gd name="connsiteX0" fmla="*/ 0 w 2441321"/>
              <a:gd name="connsiteY0" fmla="*/ 0 h 18288"/>
              <a:gd name="connsiteX1" fmla="*/ 585917 w 2441321"/>
              <a:gd name="connsiteY1" fmla="*/ 0 h 18288"/>
              <a:gd name="connsiteX2" fmla="*/ 1123008 w 2441321"/>
              <a:gd name="connsiteY2" fmla="*/ 0 h 18288"/>
              <a:gd name="connsiteX3" fmla="*/ 1782164 w 2441321"/>
              <a:gd name="connsiteY3" fmla="*/ 0 h 18288"/>
              <a:gd name="connsiteX4" fmla="*/ 2441321 w 2441321"/>
              <a:gd name="connsiteY4" fmla="*/ 0 h 18288"/>
              <a:gd name="connsiteX5" fmla="*/ 2441321 w 2441321"/>
              <a:gd name="connsiteY5" fmla="*/ 18288 h 18288"/>
              <a:gd name="connsiteX6" fmla="*/ 1879817 w 2441321"/>
              <a:gd name="connsiteY6" fmla="*/ 18288 h 18288"/>
              <a:gd name="connsiteX7" fmla="*/ 1318313 w 2441321"/>
              <a:gd name="connsiteY7" fmla="*/ 18288 h 18288"/>
              <a:gd name="connsiteX8" fmla="*/ 659157 w 2441321"/>
              <a:gd name="connsiteY8" fmla="*/ 18288 h 18288"/>
              <a:gd name="connsiteX9" fmla="*/ 0 w 2441321"/>
              <a:gd name="connsiteY9" fmla="*/ 18288 h 18288"/>
              <a:gd name="connsiteX10" fmla="*/ 0 w 2441321"/>
              <a:gd name="connsiteY10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441321" h="18288" fill="none" extrusionOk="0">
                <a:moveTo>
                  <a:pt x="0" y="0"/>
                </a:moveTo>
                <a:cubicBezTo>
                  <a:pt x="280302" y="-6619"/>
                  <a:pt x="363201" y="4913"/>
                  <a:pt x="585917" y="0"/>
                </a:cubicBezTo>
                <a:cubicBezTo>
                  <a:pt x="832357" y="-10107"/>
                  <a:pt x="996738" y="-34312"/>
                  <a:pt x="1196247" y="0"/>
                </a:cubicBezTo>
                <a:cubicBezTo>
                  <a:pt x="1357180" y="16623"/>
                  <a:pt x="1575042" y="-11041"/>
                  <a:pt x="1806578" y="0"/>
                </a:cubicBezTo>
                <a:cubicBezTo>
                  <a:pt x="2016334" y="246"/>
                  <a:pt x="2239353" y="-8732"/>
                  <a:pt x="2441321" y="0"/>
                </a:cubicBezTo>
                <a:cubicBezTo>
                  <a:pt x="2441188" y="8366"/>
                  <a:pt x="2440365" y="10017"/>
                  <a:pt x="2441321" y="18288"/>
                </a:cubicBezTo>
                <a:cubicBezTo>
                  <a:pt x="2159375" y="49009"/>
                  <a:pt x="2054495" y="45666"/>
                  <a:pt x="1830991" y="18288"/>
                </a:cubicBezTo>
                <a:cubicBezTo>
                  <a:pt x="1615846" y="7509"/>
                  <a:pt x="1521674" y="-5422"/>
                  <a:pt x="1269487" y="18288"/>
                </a:cubicBezTo>
                <a:cubicBezTo>
                  <a:pt x="1019660" y="53960"/>
                  <a:pt x="886911" y="42351"/>
                  <a:pt x="707983" y="18288"/>
                </a:cubicBezTo>
                <a:cubicBezTo>
                  <a:pt x="523434" y="27321"/>
                  <a:pt x="307885" y="34316"/>
                  <a:pt x="0" y="18288"/>
                </a:cubicBezTo>
                <a:cubicBezTo>
                  <a:pt x="-595" y="11182"/>
                  <a:pt x="-5" y="6307"/>
                  <a:pt x="0" y="0"/>
                </a:cubicBezTo>
                <a:close/>
              </a:path>
              <a:path w="2441321" h="18288" stroke="0" extrusionOk="0">
                <a:moveTo>
                  <a:pt x="0" y="0"/>
                </a:moveTo>
                <a:cubicBezTo>
                  <a:pt x="212126" y="-10265"/>
                  <a:pt x="442910" y="-11728"/>
                  <a:pt x="585917" y="0"/>
                </a:cubicBezTo>
                <a:cubicBezTo>
                  <a:pt x="724579" y="21751"/>
                  <a:pt x="879365" y="-33198"/>
                  <a:pt x="1123008" y="0"/>
                </a:cubicBezTo>
                <a:cubicBezTo>
                  <a:pt x="1377247" y="11220"/>
                  <a:pt x="1597861" y="-34280"/>
                  <a:pt x="1782164" y="0"/>
                </a:cubicBezTo>
                <a:cubicBezTo>
                  <a:pt x="1975975" y="-3055"/>
                  <a:pt x="2116392" y="-15531"/>
                  <a:pt x="2441321" y="0"/>
                </a:cubicBezTo>
                <a:cubicBezTo>
                  <a:pt x="2441666" y="6144"/>
                  <a:pt x="2441358" y="10525"/>
                  <a:pt x="2441321" y="18288"/>
                </a:cubicBezTo>
                <a:cubicBezTo>
                  <a:pt x="2180658" y="18322"/>
                  <a:pt x="2084222" y="5934"/>
                  <a:pt x="1879817" y="18288"/>
                </a:cubicBezTo>
                <a:cubicBezTo>
                  <a:pt x="1668182" y="16222"/>
                  <a:pt x="1551159" y="-6477"/>
                  <a:pt x="1318313" y="18288"/>
                </a:cubicBezTo>
                <a:cubicBezTo>
                  <a:pt x="1059871" y="56395"/>
                  <a:pt x="901959" y="23831"/>
                  <a:pt x="659157" y="18288"/>
                </a:cubicBezTo>
                <a:cubicBezTo>
                  <a:pt x="444692" y="28483"/>
                  <a:pt x="245032" y="39882"/>
                  <a:pt x="0" y="18288"/>
                </a:cubicBezTo>
                <a:cubicBezTo>
                  <a:pt x="-11" y="10485"/>
                  <a:pt x="-221" y="3288"/>
                  <a:pt x="0" y="0"/>
                </a:cubicBezTo>
                <a:close/>
              </a:path>
              <a:path w="2441321" h="18288" fill="none" stroke="0" extrusionOk="0">
                <a:moveTo>
                  <a:pt x="0" y="0"/>
                </a:moveTo>
                <a:cubicBezTo>
                  <a:pt x="265389" y="-22361"/>
                  <a:pt x="344845" y="-65"/>
                  <a:pt x="585917" y="0"/>
                </a:cubicBezTo>
                <a:cubicBezTo>
                  <a:pt x="858472" y="13102"/>
                  <a:pt x="949265" y="-8078"/>
                  <a:pt x="1196247" y="0"/>
                </a:cubicBezTo>
                <a:cubicBezTo>
                  <a:pt x="1379248" y="30707"/>
                  <a:pt x="1585336" y="24963"/>
                  <a:pt x="1806578" y="0"/>
                </a:cubicBezTo>
                <a:cubicBezTo>
                  <a:pt x="1986731" y="-19207"/>
                  <a:pt x="2264933" y="16601"/>
                  <a:pt x="2441321" y="0"/>
                </a:cubicBezTo>
                <a:cubicBezTo>
                  <a:pt x="2441440" y="8687"/>
                  <a:pt x="2440452" y="9944"/>
                  <a:pt x="2441321" y="18288"/>
                </a:cubicBezTo>
                <a:cubicBezTo>
                  <a:pt x="2149099" y="27348"/>
                  <a:pt x="2027305" y="56470"/>
                  <a:pt x="1830991" y="18288"/>
                </a:cubicBezTo>
                <a:cubicBezTo>
                  <a:pt x="1614571" y="-18764"/>
                  <a:pt x="1500998" y="10727"/>
                  <a:pt x="1269487" y="18288"/>
                </a:cubicBezTo>
                <a:cubicBezTo>
                  <a:pt x="1042399" y="37834"/>
                  <a:pt x="927922" y="45822"/>
                  <a:pt x="707983" y="18288"/>
                </a:cubicBezTo>
                <a:cubicBezTo>
                  <a:pt x="502575" y="-5380"/>
                  <a:pt x="350393" y="34499"/>
                  <a:pt x="0" y="18288"/>
                </a:cubicBezTo>
                <a:cubicBezTo>
                  <a:pt x="-394" y="12154"/>
                  <a:pt x="907" y="6688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3810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custGeom>
                    <a:avLst/>
                    <a:gdLst>
                      <a:gd name="connsiteX0" fmla="*/ 0 w 2441321"/>
                      <a:gd name="connsiteY0" fmla="*/ 0 h 18288"/>
                      <a:gd name="connsiteX1" fmla="*/ 585917 w 2441321"/>
                      <a:gd name="connsiteY1" fmla="*/ 0 h 18288"/>
                      <a:gd name="connsiteX2" fmla="*/ 1196247 w 2441321"/>
                      <a:gd name="connsiteY2" fmla="*/ 0 h 18288"/>
                      <a:gd name="connsiteX3" fmla="*/ 1806578 w 2441321"/>
                      <a:gd name="connsiteY3" fmla="*/ 0 h 18288"/>
                      <a:gd name="connsiteX4" fmla="*/ 2441321 w 2441321"/>
                      <a:gd name="connsiteY4" fmla="*/ 0 h 18288"/>
                      <a:gd name="connsiteX5" fmla="*/ 2441321 w 2441321"/>
                      <a:gd name="connsiteY5" fmla="*/ 18288 h 18288"/>
                      <a:gd name="connsiteX6" fmla="*/ 1830991 w 2441321"/>
                      <a:gd name="connsiteY6" fmla="*/ 18288 h 18288"/>
                      <a:gd name="connsiteX7" fmla="*/ 1269487 w 2441321"/>
                      <a:gd name="connsiteY7" fmla="*/ 18288 h 18288"/>
                      <a:gd name="connsiteX8" fmla="*/ 707983 w 2441321"/>
                      <a:gd name="connsiteY8" fmla="*/ 18288 h 18288"/>
                      <a:gd name="connsiteX9" fmla="*/ 0 w 2441321"/>
                      <a:gd name="connsiteY9" fmla="*/ 18288 h 18288"/>
                      <a:gd name="connsiteX10" fmla="*/ 0 w 2441321"/>
                      <a:gd name="connsiteY10" fmla="*/ 0 h 1828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2441321" h="18288" fill="none" extrusionOk="0">
                        <a:moveTo>
                          <a:pt x="0" y="0"/>
                        </a:moveTo>
                        <a:cubicBezTo>
                          <a:pt x="273217" y="-17533"/>
                          <a:pt x="355785" y="-4171"/>
                          <a:pt x="585917" y="0"/>
                        </a:cubicBezTo>
                        <a:cubicBezTo>
                          <a:pt x="816049" y="4171"/>
                          <a:pt x="991446" y="-9419"/>
                          <a:pt x="1196247" y="0"/>
                        </a:cubicBezTo>
                        <a:cubicBezTo>
                          <a:pt x="1401048" y="9419"/>
                          <a:pt x="1589984" y="-731"/>
                          <a:pt x="1806578" y="0"/>
                        </a:cubicBezTo>
                        <a:cubicBezTo>
                          <a:pt x="2023172" y="731"/>
                          <a:pt x="2247754" y="8393"/>
                          <a:pt x="2441321" y="0"/>
                        </a:cubicBezTo>
                        <a:cubicBezTo>
                          <a:pt x="2441167" y="8655"/>
                          <a:pt x="2440437" y="9975"/>
                          <a:pt x="2441321" y="18288"/>
                        </a:cubicBezTo>
                        <a:cubicBezTo>
                          <a:pt x="2169723" y="30506"/>
                          <a:pt x="2045712" y="39140"/>
                          <a:pt x="1830991" y="18288"/>
                        </a:cubicBezTo>
                        <a:cubicBezTo>
                          <a:pt x="1616270" y="-2564"/>
                          <a:pt x="1505876" y="3949"/>
                          <a:pt x="1269487" y="18288"/>
                        </a:cubicBezTo>
                        <a:cubicBezTo>
                          <a:pt x="1033098" y="32627"/>
                          <a:pt x="908661" y="41191"/>
                          <a:pt x="707983" y="18288"/>
                        </a:cubicBezTo>
                        <a:cubicBezTo>
                          <a:pt x="507305" y="-4615"/>
                          <a:pt x="333592" y="20759"/>
                          <a:pt x="0" y="18288"/>
                        </a:cubicBezTo>
                        <a:cubicBezTo>
                          <a:pt x="-688" y="11716"/>
                          <a:pt x="875" y="6357"/>
                          <a:pt x="0" y="0"/>
                        </a:cubicBezTo>
                        <a:close/>
                      </a:path>
                      <a:path w="2441321" h="18288" stroke="0" extrusionOk="0">
                        <a:moveTo>
                          <a:pt x="0" y="0"/>
                        </a:moveTo>
                        <a:cubicBezTo>
                          <a:pt x="207071" y="-14617"/>
                          <a:pt x="444194" y="-15606"/>
                          <a:pt x="585917" y="0"/>
                        </a:cubicBezTo>
                        <a:cubicBezTo>
                          <a:pt x="727640" y="15606"/>
                          <a:pt x="904326" y="-79"/>
                          <a:pt x="1123008" y="0"/>
                        </a:cubicBezTo>
                        <a:cubicBezTo>
                          <a:pt x="1341690" y="79"/>
                          <a:pt x="1600014" y="10401"/>
                          <a:pt x="1782164" y="0"/>
                        </a:cubicBezTo>
                        <a:cubicBezTo>
                          <a:pt x="1964314" y="-10401"/>
                          <a:pt x="2143537" y="-21488"/>
                          <a:pt x="2441321" y="0"/>
                        </a:cubicBezTo>
                        <a:cubicBezTo>
                          <a:pt x="2441735" y="5928"/>
                          <a:pt x="2441551" y="11133"/>
                          <a:pt x="2441321" y="18288"/>
                        </a:cubicBezTo>
                        <a:cubicBezTo>
                          <a:pt x="2166745" y="28773"/>
                          <a:pt x="2078726" y="15476"/>
                          <a:pt x="1879817" y="18288"/>
                        </a:cubicBezTo>
                        <a:cubicBezTo>
                          <a:pt x="1680908" y="21100"/>
                          <a:pt x="1548770" y="-4127"/>
                          <a:pt x="1318313" y="18288"/>
                        </a:cubicBezTo>
                        <a:cubicBezTo>
                          <a:pt x="1087856" y="40703"/>
                          <a:pt x="894613" y="3927"/>
                          <a:pt x="659157" y="18288"/>
                        </a:cubicBezTo>
                        <a:cubicBezTo>
                          <a:pt x="423701" y="32649"/>
                          <a:pt x="246611" y="33975"/>
                          <a:pt x="0" y="18288"/>
                        </a:cubicBezTo>
                        <a:cubicBezTo>
                          <a:pt x="-348" y="10388"/>
                          <a:pt x="-12" y="3969"/>
                          <a:pt x="0" y="0"/>
                        </a:cubicBezTo>
                        <a:close/>
                      </a:path>
                    </a:pathLst>
                  </a:cu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507" name="Rectangle 3"/>
          <p:cNvSpPr>
            <a:spLocks noGrp="1" noChangeArrowheads="1"/>
          </p:cNvSpPr>
          <p:nvPr>
            <p:ph idx="1"/>
          </p:nvPr>
        </p:nvSpPr>
        <p:spPr>
          <a:xfrm>
            <a:off x="311277" y="2637054"/>
            <a:ext cx="2895600" cy="2080754"/>
          </a:xfrm>
        </p:spPr>
        <p:txBody>
          <a:bodyPr rtlCol="0" anchor="t">
            <a:noAutofit/>
          </a:bodyPr>
          <a:lstStyle/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400" dirty="0"/>
              <a:t>Mirrors are located at the “folds” of  the sample chamber and designed to reflect IR energy completely.</a:t>
            </a:r>
            <a:endParaRPr lang="en-US" sz="2400" b="1" dirty="0"/>
          </a:p>
          <a:p>
            <a:pPr marL="0" indent="0"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endParaRPr lang="en-US" sz="2400" dirty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sz="2400" dirty="0"/>
          </a:p>
        </p:txBody>
      </p:sp>
      <p:pic>
        <p:nvPicPr>
          <p:cNvPr id="20484" name="Picture 4" descr="mirrorsoldandnew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351307" y="2009862"/>
            <a:ext cx="5483714" cy="26733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4D12013F-8B51-14CF-3E51-0C4D64198B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Approved and Issued by: 2025.10.01</a:t>
            </a:r>
          </a:p>
        </p:txBody>
      </p:sp>
    </p:spTree>
    <p:custDataLst>
      <p:tags r:id="rId1"/>
    </p:custData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2536" name="Rectangle 22535">
            <a:extLst>
              <a:ext uri="{FF2B5EF4-FFF2-40B4-BE49-F238E27FC236}">
                <a16:creationId xmlns:a16="http://schemas.microsoft.com/office/drawing/2014/main" id="{2EB492CD-616E-47F8-933B-5E2D952A059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22538" name="Arc 22537">
            <a:extLst>
              <a:ext uri="{FF2B5EF4-FFF2-40B4-BE49-F238E27FC236}">
                <a16:creationId xmlns:a16="http://schemas.microsoft.com/office/drawing/2014/main" id="{59383CF9-23B5-4335-9B21-1791C4CF1C7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3967198" flipH="1">
            <a:off x="6100024" y="863980"/>
            <a:ext cx="2987899" cy="2240924"/>
          </a:xfrm>
          <a:prstGeom prst="arc">
            <a:avLst>
              <a:gd name="adj1" fmla="val 14441841"/>
              <a:gd name="adj2" fmla="val 0"/>
            </a:avLst>
          </a:prstGeom>
          <a:ln w="127000" cap="rnd">
            <a:solidFill>
              <a:schemeClr val="accent4"/>
            </a:solidFill>
            <a:prstDash val="dash"/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4421221" y="479493"/>
            <a:ext cx="4094129" cy="1325563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/>
              <a:t>Quartz Windows</a:t>
            </a:r>
          </a:p>
        </p:txBody>
      </p:sp>
      <p:sp>
        <p:nvSpPr>
          <p:cNvPr id="22540" name="Freeform: Shape 22539">
            <a:extLst>
              <a:ext uri="{FF2B5EF4-FFF2-40B4-BE49-F238E27FC236}">
                <a16:creationId xmlns:a16="http://schemas.microsoft.com/office/drawing/2014/main" id="{0007FE00-9498-4706-B255-6437B0252C0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0" y="5486400"/>
            <a:ext cx="2004647" cy="1371600"/>
          </a:xfrm>
          <a:custGeom>
            <a:avLst/>
            <a:gdLst>
              <a:gd name="connsiteX0" fmla="*/ 1721734 w 2672863"/>
              <a:gd name="connsiteY0" fmla="*/ 0 h 1371600"/>
              <a:gd name="connsiteX1" fmla="*/ 2564444 w 2672863"/>
              <a:gd name="connsiteY1" fmla="*/ 213382 h 1371600"/>
              <a:gd name="connsiteX2" fmla="*/ 2672863 w 2672863"/>
              <a:gd name="connsiteY2" fmla="*/ 279248 h 1371600"/>
              <a:gd name="connsiteX3" fmla="*/ 2672863 w 2672863"/>
              <a:gd name="connsiteY3" fmla="*/ 1371600 h 1371600"/>
              <a:gd name="connsiteX4" fmla="*/ 0 w 2672863"/>
              <a:gd name="connsiteY4" fmla="*/ 1371600 h 1371600"/>
              <a:gd name="connsiteX5" fmla="*/ 33268 w 2672863"/>
              <a:gd name="connsiteY5" fmla="*/ 1242216 h 1371600"/>
              <a:gd name="connsiteX6" fmla="*/ 1721734 w 2672863"/>
              <a:gd name="connsiteY6" fmla="*/ 0 h 1371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672863" h="1371600">
                <a:moveTo>
                  <a:pt x="1721734" y="0"/>
                </a:moveTo>
                <a:cubicBezTo>
                  <a:pt x="2026863" y="0"/>
                  <a:pt x="2313937" y="77299"/>
                  <a:pt x="2564444" y="213382"/>
                </a:cubicBezTo>
                <a:lnTo>
                  <a:pt x="2672863" y="279248"/>
                </a:lnTo>
                <a:lnTo>
                  <a:pt x="2672863" y="1371600"/>
                </a:lnTo>
                <a:lnTo>
                  <a:pt x="0" y="1371600"/>
                </a:lnTo>
                <a:lnTo>
                  <a:pt x="33268" y="1242216"/>
                </a:lnTo>
                <a:cubicBezTo>
                  <a:pt x="257110" y="522539"/>
                  <a:pt x="928399" y="0"/>
                  <a:pt x="1721734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4" name="Picture 2" descr="Diagram&#10;&#10;Description automatically generated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257676" y="1500181"/>
            <a:ext cx="6711614" cy="4966593"/>
          </a:xfrm>
          <a:custGeom>
            <a:avLst/>
            <a:gdLst/>
            <a:ahLst/>
            <a:cxnLst/>
            <a:rect l="l" t="t" r="r" b="b"/>
            <a:pathLst>
              <a:path w="4777381" h="5643794">
                <a:moveTo>
                  <a:pt x="143704" y="0"/>
                </a:moveTo>
                <a:lnTo>
                  <a:pt x="4633677" y="0"/>
                </a:lnTo>
                <a:cubicBezTo>
                  <a:pt x="4713043" y="0"/>
                  <a:pt x="4777381" y="64338"/>
                  <a:pt x="4777381" y="143704"/>
                </a:cubicBezTo>
                <a:lnTo>
                  <a:pt x="4777381" y="5500090"/>
                </a:lnTo>
                <a:cubicBezTo>
                  <a:pt x="4777381" y="5579456"/>
                  <a:pt x="4713043" y="5643794"/>
                  <a:pt x="4633677" y="5643794"/>
                </a:cubicBezTo>
                <a:lnTo>
                  <a:pt x="143704" y="5643794"/>
                </a:lnTo>
                <a:cubicBezTo>
                  <a:pt x="64338" y="5643794"/>
                  <a:pt x="0" y="5579456"/>
                  <a:pt x="0" y="5500090"/>
                </a:cubicBezTo>
                <a:lnTo>
                  <a:pt x="0" y="143704"/>
                </a:lnTo>
                <a:cubicBezTo>
                  <a:pt x="0" y="64338"/>
                  <a:pt x="64338" y="0"/>
                  <a:pt x="143704" y="0"/>
                </a:cubicBez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2531" name="Rectangle 3"/>
          <p:cNvSpPr>
            <a:spLocks noGrp="1" noChangeArrowheads="1"/>
          </p:cNvSpPr>
          <p:nvPr>
            <p:ph idx="1"/>
          </p:nvPr>
        </p:nvSpPr>
        <p:spPr>
          <a:xfrm>
            <a:off x="4421221" y="1984443"/>
            <a:ext cx="4094129" cy="4192520"/>
          </a:xfrm>
        </p:spPr>
        <p:txBody>
          <a:bodyPr rtlCol="0">
            <a:normAutofit/>
          </a:bodyPr>
          <a:lstStyle/>
          <a:p>
            <a:pPr marL="0" indent="0"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endParaRPr lang="en-US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6D755F5B-51C2-5DD3-9B1A-5DAA503719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  <a:defRPr/>
            </a:pPr>
            <a:r>
              <a:rPr lang="en-US"/>
              <a:t>Approved and Issued by: 2025.10.01</a:t>
            </a:r>
          </a:p>
        </p:txBody>
      </p:sp>
      <p:sp>
        <p:nvSpPr>
          <p:cNvPr id="3" name="Arrow: Down 2">
            <a:extLst>
              <a:ext uri="{FF2B5EF4-FFF2-40B4-BE49-F238E27FC236}">
                <a16:creationId xmlns:a16="http://schemas.microsoft.com/office/drawing/2014/main" id="{84E8A5ED-567F-9658-407B-3B11A1A8F95B}"/>
              </a:ext>
            </a:extLst>
          </p:cNvPr>
          <p:cNvSpPr/>
          <p:nvPr/>
        </p:nvSpPr>
        <p:spPr>
          <a:xfrm rot="4083011">
            <a:off x="2978422" y="2668096"/>
            <a:ext cx="330044" cy="1266302"/>
          </a:xfrm>
          <a:prstGeom prst="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Arrow: Down 4">
            <a:extLst>
              <a:ext uri="{FF2B5EF4-FFF2-40B4-BE49-F238E27FC236}">
                <a16:creationId xmlns:a16="http://schemas.microsoft.com/office/drawing/2014/main" id="{C2ED1E11-0EC8-D6A3-9AC0-3FF1942F90F7}"/>
              </a:ext>
            </a:extLst>
          </p:cNvPr>
          <p:cNvSpPr/>
          <p:nvPr/>
        </p:nvSpPr>
        <p:spPr>
          <a:xfrm rot="12621749">
            <a:off x="1973804" y="4140068"/>
            <a:ext cx="330044" cy="1266302"/>
          </a:xfrm>
          <a:prstGeom prst="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Arrow: Down 5">
            <a:extLst>
              <a:ext uri="{FF2B5EF4-FFF2-40B4-BE49-F238E27FC236}">
                <a16:creationId xmlns:a16="http://schemas.microsoft.com/office/drawing/2014/main" id="{24016936-E157-D3E1-49B2-45C2F0BC9D9F}"/>
              </a:ext>
            </a:extLst>
          </p:cNvPr>
          <p:cNvSpPr/>
          <p:nvPr/>
        </p:nvSpPr>
        <p:spPr>
          <a:xfrm rot="12621749">
            <a:off x="4448461" y="4077276"/>
            <a:ext cx="330044" cy="1266302"/>
          </a:xfrm>
          <a:prstGeom prst="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custDataLst>
      <p:tags r:id="rId1"/>
    </p:custData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Rectangle 72">
            <a:extLst>
              <a:ext uri="{FF2B5EF4-FFF2-40B4-BE49-F238E27FC236}">
                <a16:creationId xmlns:a16="http://schemas.microsoft.com/office/drawing/2014/main" id="{B819A166-7571-4003-A6B8-B62034C3ED3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3819906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393555" y="620392"/>
            <a:ext cx="2856201" cy="5504688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5200">
                <a:solidFill>
                  <a:schemeClr val="bg1"/>
                </a:solidFill>
              </a:rPr>
              <a:t>Focusing Lens</a:t>
            </a:r>
          </a:p>
        </p:txBody>
      </p:sp>
      <p:graphicFrame>
        <p:nvGraphicFramePr>
          <p:cNvPr id="23557" name="Rectangle 3">
            <a:extLst>
              <a:ext uri="{FF2B5EF4-FFF2-40B4-BE49-F238E27FC236}">
                <a16:creationId xmlns:a16="http://schemas.microsoft.com/office/drawing/2014/main" id="{3F4A100C-ED17-4990-9E2E-E5BA2774C07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48612110"/>
              </p:ext>
            </p:extLst>
          </p:nvPr>
        </p:nvGraphicFramePr>
        <p:xfrm>
          <a:off x="4101291" y="620392"/>
          <a:ext cx="4697730" cy="55046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C2564692-0650-168E-BA20-0406261694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724400" y="6324600"/>
            <a:ext cx="2895600" cy="365125"/>
          </a:xfrm>
        </p:spPr>
        <p:txBody>
          <a:bodyPr/>
          <a:lstStyle/>
          <a:p>
            <a:pPr>
              <a:defRPr/>
            </a:pPr>
            <a:r>
              <a:rPr lang="en-US"/>
              <a:t>Approved and Issued by: 2025.10.01</a:t>
            </a:r>
            <a:endParaRPr lang="en-US" dirty="0"/>
          </a:p>
        </p:txBody>
      </p:sp>
    </p:spTree>
    <p:custDataLst>
      <p:tags r:id="rId1"/>
    </p:custData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35" name="Rectangle 134">
            <a:extLst>
              <a:ext uri="{FF2B5EF4-FFF2-40B4-BE49-F238E27FC236}">
                <a16:creationId xmlns:a16="http://schemas.microsoft.com/office/drawing/2014/main" id="{827B839B-9ADE-406B-8590-F1CAEDED45A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1714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7" name="Freeform 45">
            <a:extLst>
              <a:ext uri="{FF2B5EF4-FFF2-40B4-BE49-F238E27FC236}">
                <a16:creationId xmlns:a16="http://schemas.microsoft.com/office/drawing/2014/main" id="{CFE45BF0-46DB-408C-B5F7-7B11716805D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307282" y="1022350"/>
            <a:ext cx="532209" cy="2095501"/>
          </a:xfrm>
          <a:custGeom>
            <a:avLst/>
            <a:gdLst>
              <a:gd name="T0" fmla="*/ 447 w 447"/>
              <a:gd name="T1" fmla="*/ 1363 h 1363"/>
              <a:gd name="T2" fmla="*/ 0 w 447"/>
              <a:gd name="T3" fmla="*/ 987 h 1363"/>
              <a:gd name="T4" fmla="*/ 0 w 447"/>
              <a:gd name="T5" fmla="*/ 0 h 1363"/>
              <a:gd name="T6" fmla="*/ 447 w 447"/>
              <a:gd name="T7" fmla="*/ 376 h 1363"/>
              <a:gd name="T8" fmla="*/ 447 w 447"/>
              <a:gd name="T9" fmla="*/ 1363 h 13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47" h="1363">
                <a:moveTo>
                  <a:pt x="447" y="1363"/>
                </a:moveTo>
                <a:lnTo>
                  <a:pt x="0" y="987"/>
                </a:lnTo>
                <a:lnTo>
                  <a:pt x="0" y="0"/>
                </a:lnTo>
                <a:lnTo>
                  <a:pt x="447" y="376"/>
                </a:lnTo>
                <a:lnTo>
                  <a:pt x="447" y="1363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9" name="Freeform 46">
            <a:extLst>
              <a:ext uri="{FF2B5EF4-FFF2-40B4-BE49-F238E27FC236}">
                <a16:creationId xmlns:a16="http://schemas.microsoft.com/office/drawing/2014/main" id="{2AEBC8F2-97B1-41B4-93F1-2D289E197FB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307282" y="837744"/>
            <a:ext cx="302419" cy="1705431"/>
          </a:xfrm>
          <a:custGeom>
            <a:avLst/>
            <a:gdLst>
              <a:gd name="T0" fmla="*/ 254 w 254"/>
              <a:gd name="T1" fmla="*/ 987 h 1109"/>
              <a:gd name="T2" fmla="*/ 0 w 254"/>
              <a:gd name="T3" fmla="*/ 1109 h 1109"/>
              <a:gd name="T4" fmla="*/ 0 w 254"/>
              <a:gd name="T5" fmla="*/ 119 h 1109"/>
              <a:gd name="T6" fmla="*/ 254 w 254"/>
              <a:gd name="T7" fmla="*/ 0 h 1109"/>
              <a:gd name="T8" fmla="*/ 254 w 254"/>
              <a:gd name="T9" fmla="*/ 987 h 11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54" h="1109">
                <a:moveTo>
                  <a:pt x="254" y="987"/>
                </a:moveTo>
                <a:lnTo>
                  <a:pt x="0" y="1109"/>
                </a:lnTo>
                <a:lnTo>
                  <a:pt x="0" y="119"/>
                </a:lnTo>
                <a:lnTo>
                  <a:pt x="254" y="0"/>
                </a:lnTo>
                <a:lnTo>
                  <a:pt x="254" y="987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1" name="Freeform 47">
            <a:extLst>
              <a:ext uri="{FF2B5EF4-FFF2-40B4-BE49-F238E27FC236}">
                <a16:creationId xmlns:a16="http://schemas.microsoft.com/office/drawing/2014/main" id="{472E3A19-F5D5-48FC-BB9C-48C2F68F598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483495" y="640894"/>
            <a:ext cx="126206" cy="1713195"/>
          </a:xfrm>
          <a:custGeom>
            <a:avLst/>
            <a:gdLst>
              <a:gd name="T0" fmla="*/ 106 w 106"/>
              <a:gd name="T1" fmla="*/ 1114 h 1114"/>
              <a:gd name="T2" fmla="*/ 0 w 106"/>
              <a:gd name="T3" fmla="*/ 1005 h 1114"/>
              <a:gd name="T4" fmla="*/ 0 w 106"/>
              <a:gd name="T5" fmla="*/ 0 h 1114"/>
              <a:gd name="T6" fmla="*/ 106 w 106"/>
              <a:gd name="T7" fmla="*/ 110 h 1114"/>
              <a:gd name="T8" fmla="*/ 106 w 106"/>
              <a:gd name="T9" fmla="*/ 1114 h 1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6" h="1114">
                <a:moveTo>
                  <a:pt x="106" y="1114"/>
                </a:moveTo>
                <a:lnTo>
                  <a:pt x="0" y="1005"/>
                </a:lnTo>
                <a:lnTo>
                  <a:pt x="0" y="0"/>
                </a:lnTo>
                <a:lnTo>
                  <a:pt x="106" y="110"/>
                </a:lnTo>
                <a:lnTo>
                  <a:pt x="106" y="1114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3" name="Freeform 44">
            <a:extLst>
              <a:ext uri="{FF2B5EF4-FFF2-40B4-BE49-F238E27FC236}">
                <a16:creationId xmlns:a16="http://schemas.microsoft.com/office/drawing/2014/main" id="{7A62E32F-BB65-43A8-8EB5-92346890E54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8417402" y="635716"/>
            <a:ext cx="246459" cy="1742360"/>
          </a:xfrm>
          <a:custGeom>
            <a:avLst/>
            <a:gdLst>
              <a:gd name="T0" fmla="*/ 207 w 207"/>
              <a:gd name="T1" fmla="*/ 987 h 1114"/>
              <a:gd name="T2" fmla="*/ 0 w 207"/>
              <a:gd name="T3" fmla="*/ 1114 h 1114"/>
              <a:gd name="T4" fmla="*/ 0 w 207"/>
              <a:gd name="T5" fmla="*/ 127 h 1114"/>
              <a:gd name="T6" fmla="*/ 207 w 207"/>
              <a:gd name="T7" fmla="*/ 0 h 1114"/>
              <a:gd name="T8" fmla="*/ 207 w 207"/>
              <a:gd name="T9" fmla="*/ 987 h 1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7" h="1114">
                <a:moveTo>
                  <a:pt x="207" y="987"/>
                </a:moveTo>
                <a:lnTo>
                  <a:pt x="0" y="1114"/>
                </a:lnTo>
                <a:lnTo>
                  <a:pt x="0" y="127"/>
                </a:lnTo>
                <a:lnTo>
                  <a:pt x="207" y="0"/>
                </a:lnTo>
                <a:lnTo>
                  <a:pt x="207" y="987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5" name="Rectangle 144">
            <a:extLst>
              <a:ext uri="{FF2B5EF4-FFF2-40B4-BE49-F238E27FC236}">
                <a16:creationId xmlns:a16="http://schemas.microsoft.com/office/drawing/2014/main" id="{14E91B64-9FCC-451E-AFB4-A827D632936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483041" y="635715"/>
            <a:ext cx="8180897" cy="154145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718879" y="800392"/>
            <a:ext cx="7698523" cy="1212102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3500" dirty="0">
                <a:solidFill>
                  <a:srgbClr val="FFFFFF"/>
                </a:solidFill>
              </a:rPr>
              <a:t> Three Filter System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idx="1"/>
          </p:nvPr>
        </p:nvSpPr>
        <p:spPr>
          <a:xfrm>
            <a:off x="933206" y="2362778"/>
            <a:ext cx="7390481" cy="3657599"/>
          </a:xfrm>
        </p:spPr>
        <p:txBody>
          <a:bodyPr anchor="ctr">
            <a:noAutofit/>
          </a:bodyPr>
          <a:lstStyle/>
          <a:p>
            <a:pPr marL="0" indent="0" eaLnBrk="1" hangingPunct="1">
              <a:buFont typeface="Arial" charset="0"/>
              <a:buNone/>
            </a:pPr>
            <a:endParaRPr lang="en-US" sz="2800" dirty="0"/>
          </a:p>
          <a:p>
            <a:pPr marL="0" indent="0" eaLnBrk="1" hangingPunct="1">
              <a:buFont typeface="Arial" charset="0"/>
              <a:buNone/>
            </a:pPr>
            <a:r>
              <a:rPr lang="en-US" sz="2800" dirty="0"/>
              <a:t>The filters block IR light from entering the detector EXCEPT the critical wavelengths. The purpose is to ensure results are specific to ethanol. </a:t>
            </a:r>
          </a:p>
          <a:p>
            <a:pPr marL="0" indent="0" eaLnBrk="1" hangingPunct="1">
              <a:buFont typeface="Arial" charset="0"/>
              <a:buNone/>
            </a:pPr>
            <a:r>
              <a:rPr lang="en-US" sz="2800" dirty="0"/>
              <a:t>Absorbance at 3 wavelengths used: </a:t>
            </a:r>
          </a:p>
          <a:p>
            <a:pPr marL="0" indent="0" eaLnBrk="1" hangingPunct="1">
              <a:buFont typeface="Arial" charset="0"/>
              <a:buNone/>
            </a:pPr>
            <a:r>
              <a:rPr lang="en-US" sz="2800" dirty="0"/>
              <a:t>	3.37 </a:t>
            </a:r>
            <a:r>
              <a:rPr lang="en-US" sz="2800" dirty="0">
                <a:sym typeface="Symbol" pitchFamily="18" charset="2"/>
              </a:rPr>
              <a:t>m</a:t>
            </a:r>
          </a:p>
          <a:p>
            <a:pPr marL="0" indent="0" eaLnBrk="1" hangingPunct="1">
              <a:buFont typeface="Arial" charset="0"/>
              <a:buNone/>
            </a:pPr>
            <a:r>
              <a:rPr lang="en-US" sz="2800" dirty="0">
                <a:sym typeface="Symbol" pitchFamily="18" charset="2"/>
              </a:rPr>
              <a:t>	</a:t>
            </a:r>
            <a:r>
              <a:rPr lang="en-US" sz="2800" dirty="0"/>
              <a:t>3.44 </a:t>
            </a:r>
            <a:r>
              <a:rPr lang="en-US" sz="2800" dirty="0">
                <a:sym typeface="Symbol" pitchFamily="18" charset="2"/>
              </a:rPr>
              <a:t>m</a:t>
            </a:r>
          </a:p>
          <a:p>
            <a:pPr marL="0" indent="0" eaLnBrk="1" hangingPunct="1">
              <a:buFont typeface="Arial" charset="0"/>
              <a:buNone/>
            </a:pPr>
            <a:r>
              <a:rPr lang="en-US" sz="2800" dirty="0">
                <a:sym typeface="Symbol" pitchFamily="18" charset="2"/>
              </a:rPr>
              <a:t>	</a:t>
            </a:r>
            <a:r>
              <a:rPr lang="en-US" sz="2800" dirty="0"/>
              <a:t>3.50 </a:t>
            </a:r>
            <a:r>
              <a:rPr lang="en-US" sz="2800" dirty="0">
                <a:sym typeface="Symbol" pitchFamily="18" charset="2"/>
              </a:rPr>
              <a:t>m</a:t>
            </a:r>
            <a:endParaRPr lang="en-US" sz="2800" dirty="0"/>
          </a:p>
          <a:p>
            <a:pPr marL="0" indent="0" eaLnBrk="1" hangingPunct="1">
              <a:buFont typeface="Wingdings" pitchFamily="2" charset="2"/>
              <a:buNone/>
            </a:pPr>
            <a:endParaRPr lang="en-US" sz="2800" dirty="0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34F4CD81-AF47-D976-8B9F-EC1357EF8F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Approved and Issued by: 2025.10.01</a:t>
            </a:r>
          </a:p>
        </p:txBody>
      </p:sp>
    </p:spTree>
    <p:custDataLst>
      <p:tags r:id="rId1"/>
    </p:custData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Rectangle 136">
            <a:extLst>
              <a:ext uri="{FF2B5EF4-FFF2-40B4-BE49-F238E27FC236}">
                <a16:creationId xmlns:a16="http://schemas.microsoft.com/office/drawing/2014/main" id="{B819A166-7571-4003-A6B8-B62034C3ED3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3819906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393555" y="620392"/>
            <a:ext cx="2856201" cy="5504688"/>
          </a:xfrm>
        </p:spPr>
        <p:txBody>
          <a:bodyPr>
            <a:normAutofit/>
          </a:bodyPr>
          <a:lstStyle/>
          <a:p>
            <a:pPr eaLnBrk="1" hangingPunct="1"/>
            <a:r>
              <a:rPr lang="en-US" sz="5200">
                <a:solidFill>
                  <a:schemeClr val="bg1"/>
                </a:solidFill>
              </a:rPr>
              <a:t>Internal Standard</a:t>
            </a:r>
          </a:p>
        </p:txBody>
      </p:sp>
      <p:graphicFrame>
        <p:nvGraphicFramePr>
          <p:cNvPr id="26629" name="Rectangle 3">
            <a:extLst>
              <a:ext uri="{FF2B5EF4-FFF2-40B4-BE49-F238E27FC236}">
                <a16:creationId xmlns:a16="http://schemas.microsoft.com/office/drawing/2014/main" id="{505FF30C-9621-42E5-8FA4-A57C209E988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95215248"/>
              </p:ext>
            </p:extLst>
          </p:nvPr>
        </p:nvGraphicFramePr>
        <p:xfrm>
          <a:off x="4101291" y="620392"/>
          <a:ext cx="4697730" cy="55046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44CF67D8-26C5-B0B7-CCFC-48D1DDCC5E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608945" y="6324600"/>
            <a:ext cx="2895600" cy="365125"/>
          </a:xfrm>
        </p:spPr>
        <p:txBody>
          <a:bodyPr/>
          <a:lstStyle/>
          <a:p>
            <a:pPr>
              <a:defRPr/>
            </a:pPr>
            <a:r>
              <a:rPr lang="en-US"/>
              <a:t>Approved and Issued by: 2025.10.01</a:t>
            </a:r>
            <a:endParaRPr lang="en-US" dirty="0"/>
          </a:p>
        </p:txBody>
      </p:sp>
    </p:spTree>
    <p:custDataLst>
      <p:tags r:id="rId1"/>
    </p:custData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itle 1"/>
          <p:cNvSpPr>
            <a:spLocks noGrp="1"/>
          </p:cNvSpPr>
          <p:nvPr>
            <p:ph type="title"/>
          </p:nvPr>
        </p:nvSpPr>
        <p:spPr>
          <a:xfrm>
            <a:off x="457200" y="238125"/>
            <a:ext cx="8229600" cy="1143000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/>
              <a:t>Filter and Internal Standard Wheels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59051E22-CAC4-4279-950F-5E2B9AA4F4FD}"/>
              </a:ext>
            </a:extLst>
          </p:cNvPr>
          <p:cNvGrpSpPr/>
          <p:nvPr/>
        </p:nvGrpSpPr>
        <p:grpSpPr>
          <a:xfrm>
            <a:off x="152400" y="1524000"/>
            <a:ext cx="7467600" cy="4953000"/>
            <a:chOff x="152400" y="1524000"/>
            <a:chExt cx="7467600" cy="4953000"/>
          </a:xfrm>
        </p:grpSpPr>
        <p:pic>
          <p:nvPicPr>
            <p:cNvPr id="26627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48019" y="1524000"/>
              <a:ext cx="4040188" cy="4953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6628" name="TextBox 1"/>
            <p:cNvSpPr txBox="1">
              <a:spLocks noChangeArrowheads="1"/>
            </p:cNvSpPr>
            <p:nvPr/>
          </p:nvSpPr>
          <p:spPr bwMode="auto">
            <a:xfrm>
              <a:off x="152400" y="2819400"/>
              <a:ext cx="1676400" cy="9233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ahoma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ahoma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ahoma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ahoma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ahom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9pPr>
            </a:lstStyle>
            <a:p>
              <a:pPr algn="ctr"/>
              <a:r>
                <a:rPr lang="en-US" dirty="0"/>
                <a:t>Quartz Plate</a:t>
              </a:r>
            </a:p>
            <a:p>
              <a:pPr algn="ctr"/>
              <a:r>
                <a:rPr lang="en-US" dirty="0"/>
                <a:t>(Other 3 hole empty)</a:t>
              </a:r>
            </a:p>
          </p:txBody>
        </p:sp>
        <p:cxnSp>
          <p:nvCxnSpPr>
            <p:cNvPr id="26629" name="Straight Arrow Connector 3"/>
            <p:cNvCxnSpPr>
              <a:cxnSpLocks noChangeShapeType="1"/>
            </p:cNvCxnSpPr>
            <p:nvPr/>
          </p:nvCxnSpPr>
          <p:spPr bwMode="auto">
            <a:xfrm flipV="1">
              <a:off x="1805119" y="2819400"/>
              <a:ext cx="709481" cy="230981"/>
            </a:xfrm>
            <a:prstGeom prst="straightConnector1">
              <a:avLst/>
            </a:prstGeom>
            <a:ln>
              <a:headEnd/>
              <a:tailEnd type="arrow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6630" name="TextBox 11"/>
            <p:cNvSpPr txBox="1">
              <a:spLocks noChangeArrowheads="1"/>
            </p:cNvSpPr>
            <p:nvPr/>
          </p:nvSpPr>
          <p:spPr bwMode="auto">
            <a:xfrm>
              <a:off x="6591300" y="2010847"/>
              <a:ext cx="914400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ahoma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ahoma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ahoma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ahoma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ahom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9pPr>
            </a:lstStyle>
            <a:p>
              <a:pPr algn="ctr"/>
              <a:r>
                <a:rPr lang="en-US"/>
                <a:t>Filter 1</a:t>
              </a:r>
            </a:p>
          </p:txBody>
        </p:sp>
        <p:sp>
          <p:nvSpPr>
            <p:cNvPr id="26631" name="TextBox 12"/>
            <p:cNvSpPr txBox="1">
              <a:spLocks noChangeArrowheads="1"/>
            </p:cNvSpPr>
            <p:nvPr/>
          </p:nvSpPr>
          <p:spPr bwMode="auto">
            <a:xfrm>
              <a:off x="6662161" y="2317750"/>
              <a:ext cx="914400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ahoma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ahoma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ahoma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ahoma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ahom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9pPr>
            </a:lstStyle>
            <a:p>
              <a:pPr algn="ctr"/>
              <a:r>
                <a:rPr lang="en-US" dirty="0"/>
                <a:t>Filter 2</a:t>
              </a:r>
            </a:p>
          </p:txBody>
        </p:sp>
        <p:sp>
          <p:nvSpPr>
            <p:cNvPr id="26632" name="TextBox 13"/>
            <p:cNvSpPr txBox="1">
              <a:spLocks noChangeArrowheads="1"/>
            </p:cNvSpPr>
            <p:nvPr/>
          </p:nvSpPr>
          <p:spPr bwMode="auto">
            <a:xfrm>
              <a:off x="6629400" y="2847975"/>
              <a:ext cx="990600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ahoma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ahoma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ahoma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ahoma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ahom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9pPr>
            </a:lstStyle>
            <a:p>
              <a:pPr algn="ctr"/>
              <a:r>
                <a:rPr lang="en-US" dirty="0"/>
                <a:t>Filter 3</a:t>
              </a:r>
            </a:p>
          </p:txBody>
        </p:sp>
        <p:cxnSp>
          <p:nvCxnSpPr>
            <p:cNvPr id="26633" name="Straight Arrow Connector 10"/>
            <p:cNvCxnSpPr>
              <a:cxnSpLocks noChangeShapeType="1"/>
              <a:stCxn id="26631" idx="1"/>
            </p:cNvCxnSpPr>
            <p:nvPr/>
          </p:nvCxnSpPr>
          <p:spPr bwMode="auto">
            <a:xfrm flipH="1">
              <a:off x="4953000" y="2502416"/>
              <a:ext cx="1709161" cy="223322"/>
            </a:xfrm>
            <a:prstGeom prst="straightConnector1">
              <a:avLst/>
            </a:prstGeom>
            <a:ln>
              <a:headEnd/>
              <a:tailEnd type="arrow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6634" name="Straight Arrow Connector 16"/>
            <p:cNvCxnSpPr>
              <a:cxnSpLocks noChangeShapeType="1"/>
            </p:cNvCxnSpPr>
            <p:nvPr/>
          </p:nvCxnSpPr>
          <p:spPr bwMode="auto">
            <a:xfrm flipH="1" flipV="1">
              <a:off x="5181600" y="1905000"/>
              <a:ext cx="1447800" cy="290513"/>
            </a:xfrm>
            <a:prstGeom prst="straightConnector1">
              <a:avLst/>
            </a:prstGeom>
            <a:ln>
              <a:headEnd/>
              <a:tailEnd type="arrow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6635" name="Straight Arrow Connector 18"/>
            <p:cNvCxnSpPr>
              <a:cxnSpLocks noChangeShapeType="1"/>
            </p:cNvCxnSpPr>
            <p:nvPr/>
          </p:nvCxnSpPr>
          <p:spPr bwMode="auto">
            <a:xfrm flipH="1" flipV="1">
              <a:off x="5767388" y="2590800"/>
              <a:ext cx="876300" cy="395288"/>
            </a:xfrm>
            <a:prstGeom prst="straightConnector1">
              <a:avLst/>
            </a:prstGeom>
            <a:ln>
              <a:headEnd/>
              <a:tailEnd type="arrow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B094D8AA-5606-4D79-86D3-8C5CBD461AD0}"/>
              </a:ext>
            </a:extLst>
          </p:cNvPr>
          <p:cNvSpPr txBox="1"/>
          <p:nvPr/>
        </p:nvSpPr>
        <p:spPr>
          <a:xfrm>
            <a:off x="6324600" y="4025900"/>
            <a:ext cx="27432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Rotation allows different combinations of filters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3BC8B32-0143-F39F-0855-B0E52F7734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0" y="6492875"/>
            <a:ext cx="2895600" cy="365125"/>
          </a:xfrm>
        </p:spPr>
        <p:txBody>
          <a:bodyPr/>
          <a:lstStyle/>
          <a:p>
            <a:pPr>
              <a:defRPr/>
            </a:pPr>
            <a:r>
              <a:rPr lang="en-US"/>
              <a:t>Approved and Issued by: 2025.10.01</a:t>
            </a:r>
            <a:endParaRPr lang="en-US" dirty="0"/>
          </a:p>
        </p:txBody>
      </p:sp>
    </p:spTree>
    <p:custDataLst>
      <p:tags r:id="rId1"/>
    </p:custData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3" name="Rectangle 72">
            <a:extLst>
              <a:ext uri="{FF2B5EF4-FFF2-40B4-BE49-F238E27FC236}">
                <a16:creationId xmlns:a16="http://schemas.microsoft.com/office/drawing/2014/main" id="{5AA03EDC-7067-4DFF-B672-541D016AAAB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0EBF3E39-B0BE-496A-8604-9007470FFA3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4572000" cy="6865473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653581" y="685800"/>
            <a:ext cx="3264837" cy="1474666"/>
          </a:xfrm>
        </p:spPr>
        <p:txBody>
          <a:bodyPr rtlCol="0" anchor="b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000" dirty="0">
                <a:solidFill>
                  <a:srgbClr val="595959"/>
                </a:solidFill>
              </a:rPr>
              <a:t>Detector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idx="1"/>
          </p:nvPr>
        </p:nvSpPr>
        <p:spPr>
          <a:xfrm>
            <a:off x="304800" y="2447337"/>
            <a:ext cx="3962399" cy="3770434"/>
          </a:xfrm>
        </p:spPr>
        <p:txBody>
          <a:bodyPr rtlCol="0" anchor="t">
            <a:normAutofit/>
          </a:bodyPr>
          <a:lstStyle/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800" dirty="0">
                <a:solidFill>
                  <a:srgbClr val="595959"/>
                </a:solidFill>
              </a:rPr>
              <a:t>Absorbs remaining IR light from 3.37 </a:t>
            </a:r>
            <a:r>
              <a:rPr lang="en-US" sz="2800" dirty="0">
                <a:solidFill>
                  <a:srgbClr val="595959"/>
                </a:solidFill>
                <a:sym typeface="Symbol" pitchFamily="18" charset="2"/>
              </a:rPr>
              <a:t>m, </a:t>
            </a:r>
            <a:r>
              <a:rPr lang="en-US" sz="2800" dirty="0">
                <a:solidFill>
                  <a:srgbClr val="595959"/>
                </a:solidFill>
              </a:rPr>
              <a:t>3.44 </a:t>
            </a:r>
            <a:r>
              <a:rPr lang="en-US" sz="2800" dirty="0">
                <a:solidFill>
                  <a:srgbClr val="595959"/>
                </a:solidFill>
                <a:sym typeface="Symbol" pitchFamily="18" charset="2"/>
              </a:rPr>
              <a:t>m, </a:t>
            </a:r>
            <a:r>
              <a:rPr lang="en-US" sz="2800" dirty="0">
                <a:solidFill>
                  <a:srgbClr val="595959"/>
                </a:solidFill>
              </a:rPr>
              <a:t>3.50 </a:t>
            </a:r>
            <a:r>
              <a:rPr lang="en-US" sz="2800" dirty="0">
                <a:solidFill>
                  <a:srgbClr val="595959"/>
                </a:solidFill>
                <a:sym typeface="Symbol" pitchFamily="18" charset="2"/>
              </a:rPr>
              <a:t>m and converts the light into an electrical signal.</a:t>
            </a:r>
            <a:endParaRPr lang="en-US" sz="2800" dirty="0">
              <a:solidFill>
                <a:srgbClr val="595959"/>
              </a:solidFill>
            </a:endParaRPr>
          </a:p>
          <a:p>
            <a:pPr marL="0" indent="0" eaLnBrk="1" fontAlgn="auto" hangingPunct="1">
              <a:spcAft>
                <a:spcPts val="0"/>
              </a:spcAft>
              <a:buNone/>
              <a:defRPr/>
            </a:pPr>
            <a:endParaRPr lang="en-US" sz="1700" dirty="0">
              <a:solidFill>
                <a:srgbClr val="595959"/>
              </a:solidFill>
            </a:endParaRPr>
          </a:p>
        </p:txBody>
      </p:sp>
      <p:pic>
        <p:nvPicPr>
          <p:cNvPr id="24580" name="Picture 4" descr="Text&#10;&#10;Description automatically generated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803772" y="2286000"/>
            <a:ext cx="4108456" cy="26704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9EC29CDF-AEFD-9367-85C5-F4912C89A2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52400" y="6482776"/>
            <a:ext cx="2895600" cy="365125"/>
          </a:xfrm>
        </p:spPr>
        <p:txBody>
          <a:bodyPr/>
          <a:lstStyle/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Approved and Issued by: 2025.10.01</a:t>
            </a:r>
            <a:endParaRPr lang="en-US" dirty="0">
              <a:solidFill>
                <a:schemeClr val="bg1"/>
              </a:solidFill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840C99-2115-32C3-5338-5B41565BB2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9C44454-A942-584A-6606-32E707E888C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Why Infrared Light?</a:t>
            </a:r>
          </a:p>
          <a:p>
            <a:pPr lvl="1"/>
            <a:r>
              <a:rPr lang="en-US" dirty="0"/>
              <a:t>Alcohol molecules absorb infrared light at specific wavelengths that other common breath gases do not. This makes infrared testing very good at detecting alcohol without getting confused by other substances.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2B51BFF-C2C1-489A-7B5F-3EAFD345D5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Approved and Issued by: 2025.10.01</a:t>
            </a:r>
          </a:p>
        </p:txBody>
      </p:sp>
    </p:spTree>
    <p:extLst>
      <p:ext uri="{BB962C8B-B14F-4D97-AF65-F5344CB8AC3E}">
        <p14:creationId xmlns:p14="http://schemas.microsoft.com/office/powerpoint/2010/main" val="37311214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Terminology of Instrumental Analysis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800100" y="1986171"/>
            <a:ext cx="7543800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rgbClr val="FFFF00"/>
                </a:solidFill>
              </a:rPr>
              <a:t>Adjustment: </a:t>
            </a:r>
            <a:r>
              <a:rPr lang="en-US" sz="2800" dirty="0"/>
              <a:t>The process of creating a relationship between signal and a known amount (ex: setting the dial on your scale)</a:t>
            </a:r>
            <a:endParaRPr lang="en-US" sz="2800" dirty="0">
              <a:solidFill>
                <a:srgbClr val="FFFF00"/>
              </a:solidFill>
            </a:endParaRPr>
          </a:p>
          <a:p>
            <a:r>
              <a:rPr lang="en-US" sz="2800" dirty="0">
                <a:solidFill>
                  <a:srgbClr val="FFFF00"/>
                </a:solidFill>
              </a:rPr>
              <a:t>Calibrator</a:t>
            </a:r>
            <a:r>
              <a:rPr lang="en-US" sz="2800" dirty="0"/>
              <a:t>: The known amount used to create a relationship with instrument signal.</a:t>
            </a:r>
          </a:p>
          <a:p>
            <a:r>
              <a:rPr lang="en-US" sz="2800" dirty="0">
                <a:solidFill>
                  <a:srgbClr val="FFFF00"/>
                </a:solidFill>
              </a:rPr>
              <a:t>Calibration</a:t>
            </a:r>
            <a:r>
              <a:rPr lang="en-US" sz="2800" dirty="0"/>
              <a:t>: Demonstrating the relationship of signal and concentration using other known amounts.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544F250-7094-4D70-B8F6-1EE8CA2FA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Approved and Issued by: 2025.10.01</a:t>
            </a:r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2094774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Terminology of Instrumental Analysis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723900" y="4208244"/>
            <a:ext cx="75057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u="sng" dirty="0">
                <a:solidFill>
                  <a:srgbClr val="FFFF00"/>
                </a:solidFill>
              </a:rPr>
              <a:t>Examples</a:t>
            </a:r>
          </a:p>
          <a:p>
            <a:r>
              <a:rPr lang="en-US" sz="2400" dirty="0">
                <a:solidFill>
                  <a:srgbClr val="FFFF00"/>
                </a:solidFill>
              </a:rPr>
              <a:t>Unknown Sample: </a:t>
            </a:r>
            <a:r>
              <a:rPr lang="en-US" sz="2400" dirty="0"/>
              <a:t>Weighing yourself on the scale</a:t>
            </a:r>
          </a:p>
          <a:p>
            <a:r>
              <a:rPr lang="en-US" sz="2400" dirty="0">
                <a:solidFill>
                  <a:srgbClr val="FFFF00"/>
                </a:solidFill>
              </a:rPr>
              <a:t>Control: </a:t>
            </a:r>
            <a:r>
              <a:rPr lang="en-US" sz="2400" dirty="0"/>
              <a:t>Weighing a 50 </a:t>
            </a:r>
            <a:r>
              <a:rPr lang="en-US" sz="2400" dirty="0" err="1"/>
              <a:t>lb</a:t>
            </a:r>
            <a:r>
              <a:rPr lang="en-US" sz="2400" dirty="0"/>
              <a:t> bucket of sand to see what the scale reads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23900" y="1905000"/>
            <a:ext cx="76962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rgbClr val="FFFF00"/>
                </a:solidFill>
              </a:rPr>
              <a:t>Unknown Sample</a:t>
            </a:r>
            <a:r>
              <a:rPr lang="en-US" sz="2800" dirty="0"/>
              <a:t>:  A subject’s exhaled breath</a:t>
            </a:r>
          </a:p>
          <a:p>
            <a:endParaRPr lang="en-US" sz="2800" dirty="0"/>
          </a:p>
          <a:p>
            <a:r>
              <a:rPr lang="en-US" sz="2800" dirty="0">
                <a:solidFill>
                  <a:srgbClr val="FFFF00"/>
                </a:solidFill>
              </a:rPr>
              <a:t>Control</a:t>
            </a:r>
            <a:r>
              <a:rPr lang="en-US" sz="2800" dirty="0"/>
              <a:t>:  A sample of known concentration used to </a:t>
            </a:r>
            <a:r>
              <a:rPr lang="en-US" sz="2800" u="sng" dirty="0"/>
              <a:t>check</a:t>
            </a:r>
            <a:r>
              <a:rPr lang="en-US" sz="2800" dirty="0"/>
              <a:t> the calibration of the instrument 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53A6AB3-04EC-C007-C6A1-557487D819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Approved and Issued by: 2025.10.01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676318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BACC6370-2D7E-4714-9D71-7542949D7D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256B2C21-A230-48C0-8DF1-C46611373C4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914813" y="1914812"/>
            <a:ext cx="6858000" cy="3028377"/>
          </a:xfrm>
          <a:prstGeom prst="rect">
            <a:avLst/>
          </a:prstGeom>
          <a:gradFill>
            <a:gsLst>
              <a:gs pos="800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3847E18C-932D-4C95-AABA-FEC7C9499AD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914814" y="1924949"/>
            <a:ext cx="6857999" cy="3028379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alpha val="46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3150CB11-0C61-439E-910F-5787759E72A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263195" y="4092815"/>
            <a:ext cx="2501979" cy="3028381"/>
          </a:xfrm>
          <a:prstGeom prst="rect">
            <a:avLst/>
          </a:prstGeom>
          <a:gradFill>
            <a:gsLst>
              <a:gs pos="2000">
                <a:schemeClr val="accent1">
                  <a:alpha val="29000"/>
                </a:schemeClr>
              </a:gs>
              <a:gs pos="100000">
                <a:srgbClr val="000000">
                  <a:alpha val="30000"/>
                </a:srgb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43F8A58B-5155-44CE-A5FF-7647B47D0A7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0635413">
            <a:off x="-376302" y="969718"/>
            <a:ext cx="2925267" cy="4178958"/>
          </a:xfrm>
          <a:custGeom>
            <a:avLst/>
            <a:gdLst>
              <a:gd name="connsiteX0" fmla="*/ 2432225 w 3900357"/>
              <a:gd name="connsiteY0" fmla="*/ 93939 h 4178958"/>
              <a:gd name="connsiteX1" fmla="*/ 3900357 w 3900357"/>
              <a:gd name="connsiteY1" fmla="*/ 2089479 h 4178958"/>
              <a:gd name="connsiteX2" fmla="*/ 1810878 w 3900357"/>
              <a:gd name="connsiteY2" fmla="*/ 4178958 h 4178958"/>
              <a:gd name="connsiteX3" fmla="*/ 78249 w 3900357"/>
              <a:gd name="connsiteY3" fmla="*/ 3257727 h 4178958"/>
              <a:gd name="connsiteX4" fmla="*/ 0 w 3900357"/>
              <a:gd name="connsiteY4" fmla="*/ 3128923 h 4178958"/>
              <a:gd name="connsiteX5" fmla="*/ 831324 w 3900357"/>
              <a:gd name="connsiteY5" fmla="*/ 244281 h 4178958"/>
              <a:gd name="connsiteX6" fmla="*/ 997559 w 3900357"/>
              <a:gd name="connsiteY6" fmla="*/ 164202 h 4178958"/>
              <a:gd name="connsiteX7" fmla="*/ 1810878 w 3900357"/>
              <a:gd name="connsiteY7" fmla="*/ 0 h 4178958"/>
              <a:gd name="connsiteX8" fmla="*/ 2432225 w 3900357"/>
              <a:gd name="connsiteY8" fmla="*/ 93939 h 4178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00357" h="4178958">
                <a:moveTo>
                  <a:pt x="2432225" y="93939"/>
                </a:moveTo>
                <a:cubicBezTo>
                  <a:pt x="3282786" y="358491"/>
                  <a:pt x="3900357" y="1151865"/>
                  <a:pt x="3900357" y="2089479"/>
                </a:cubicBezTo>
                <a:cubicBezTo>
                  <a:pt x="3900357" y="3243466"/>
                  <a:pt x="2964865" y="4178958"/>
                  <a:pt x="1810878" y="4178958"/>
                </a:cubicBezTo>
                <a:cubicBezTo>
                  <a:pt x="1089636" y="4178958"/>
                  <a:pt x="453744" y="3813531"/>
                  <a:pt x="78249" y="3257727"/>
                </a:cubicBezTo>
                <a:lnTo>
                  <a:pt x="0" y="3128923"/>
                </a:lnTo>
                <a:lnTo>
                  <a:pt x="831324" y="244281"/>
                </a:lnTo>
                <a:lnTo>
                  <a:pt x="997559" y="164202"/>
                </a:lnTo>
                <a:cubicBezTo>
                  <a:pt x="1247540" y="58468"/>
                  <a:pt x="1522381" y="0"/>
                  <a:pt x="1810878" y="0"/>
                </a:cubicBezTo>
                <a:cubicBezTo>
                  <a:pt x="2027251" y="0"/>
                  <a:pt x="2235942" y="32888"/>
                  <a:pt x="2432225" y="93939"/>
                </a:cubicBezTo>
                <a:close/>
              </a:path>
            </a:pathLst>
          </a:custGeom>
          <a:gradFill>
            <a:gsLst>
              <a:gs pos="29000">
                <a:srgbClr val="000000">
                  <a:alpha val="0"/>
                </a:srgbClr>
              </a:gs>
              <a:gs pos="100000">
                <a:schemeClr val="accent1">
                  <a:alpha val="43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443F2ACA-E6D6-4028-82DD-F03C262D5DE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914822" y="1914808"/>
            <a:ext cx="6858003" cy="3028376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lumMod val="60000"/>
                  <a:lumOff val="40000"/>
                  <a:alpha val="11000"/>
                </a:schemeClr>
              </a:gs>
            </a:gsLst>
            <a:lin ang="7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1683756"/>
            <a:ext cx="2743200" cy="2396359"/>
          </a:xfrm>
        </p:spPr>
        <p:txBody>
          <a:bodyPr anchor="b">
            <a:normAutofit/>
          </a:bodyPr>
          <a:lstStyle/>
          <a:p>
            <a:pPr algn="r"/>
            <a:r>
              <a:rPr lang="en-US" sz="3200" dirty="0">
                <a:solidFill>
                  <a:srgbClr val="FFFFFF"/>
                </a:solidFill>
              </a:rPr>
              <a:t>Terminology of Instrumental Analysis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A144D104-24C7-490C-83D3-E18922CE9BE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74395269"/>
              </p:ext>
            </p:extLst>
          </p:nvPr>
        </p:nvGraphicFramePr>
        <p:xfrm>
          <a:off x="3678789" y="750440"/>
          <a:ext cx="5000124" cy="54539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B2255A6-8DEB-ABC6-AA6A-FEB8CD795F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Approved and Issued by: 2025.10.01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1409874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6A1473A6-3F22-483E-8A30-80B9D2B1459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1714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AA1375E3-3E53-4D75-BAB7-E5929BFCB25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 flipH="1">
            <a:off x="400762" y="563918"/>
            <a:ext cx="3089954" cy="5978614"/>
            <a:chOff x="7513372" y="803186"/>
            <a:chExt cx="4163968" cy="5978614"/>
          </a:xfrm>
        </p:grpSpPr>
        <p:sp>
          <p:nvSpPr>
            <p:cNvPr id="14" name="Freeform 6">
              <a:extLst>
                <a:ext uri="{FF2B5EF4-FFF2-40B4-BE49-F238E27FC236}">
                  <a16:creationId xmlns:a16="http://schemas.microsoft.com/office/drawing/2014/main" id="{0BBEEF67-3DDF-46CF-8CD5-EA5F0E4FB07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989586" y="1070835"/>
              <a:ext cx="687754" cy="5710965"/>
            </a:xfrm>
            <a:custGeom>
              <a:avLst/>
              <a:gdLst>
                <a:gd name="T0" fmla="*/ 414 w 414"/>
                <a:gd name="T1" fmla="*/ 2447 h 2447"/>
                <a:gd name="T2" fmla="*/ 0 w 414"/>
                <a:gd name="T3" fmla="*/ 2247 h 2447"/>
                <a:gd name="T4" fmla="*/ 0 w 414"/>
                <a:gd name="T5" fmla="*/ 0 h 2447"/>
                <a:gd name="T6" fmla="*/ 414 w 414"/>
                <a:gd name="T7" fmla="*/ 200 h 2447"/>
                <a:gd name="T8" fmla="*/ 414 w 414"/>
                <a:gd name="T9" fmla="*/ 2447 h 2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4" h="2447">
                  <a:moveTo>
                    <a:pt x="414" y="2447"/>
                  </a:moveTo>
                  <a:lnTo>
                    <a:pt x="0" y="2247"/>
                  </a:lnTo>
                  <a:lnTo>
                    <a:pt x="0" y="0"/>
                  </a:lnTo>
                  <a:lnTo>
                    <a:pt x="414" y="200"/>
                  </a:lnTo>
                  <a:lnTo>
                    <a:pt x="414" y="2447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7">
              <a:extLst>
                <a:ext uri="{FF2B5EF4-FFF2-40B4-BE49-F238E27FC236}">
                  <a16:creationId xmlns:a16="http://schemas.microsoft.com/office/drawing/2014/main" id="{8FAC1C95-F817-487C-B8B2-CF141FBB1C2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988949" y="803186"/>
              <a:ext cx="409371" cy="5521414"/>
            </a:xfrm>
            <a:custGeom>
              <a:avLst/>
              <a:gdLst>
                <a:gd name="T0" fmla="*/ 209 w 209"/>
                <a:gd name="T1" fmla="*/ 2246 h 2358"/>
                <a:gd name="T2" fmla="*/ 0 w 209"/>
                <a:gd name="T3" fmla="*/ 2358 h 2358"/>
                <a:gd name="T4" fmla="*/ 0 w 209"/>
                <a:gd name="T5" fmla="*/ 111 h 2358"/>
                <a:gd name="T6" fmla="*/ 209 w 209"/>
                <a:gd name="T7" fmla="*/ 0 h 2358"/>
                <a:gd name="T8" fmla="*/ 209 w 209"/>
                <a:gd name="T9" fmla="*/ 2246 h 23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9" h="2358">
                  <a:moveTo>
                    <a:pt x="209" y="2246"/>
                  </a:moveTo>
                  <a:lnTo>
                    <a:pt x="0" y="2358"/>
                  </a:lnTo>
                  <a:lnTo>
                    <a:pt x="0" y="111"/>
                  </a:lnTo>
                  <a:lnTo>
                    <a:pt x="209" y="0"/>
                  </a:lnTo>
                  <a:lnTo>
                    <a:pt x="209" y="2246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Rectangle 8">
              <a:extLst>
                <a:ext uri="{FF2B5EF4-FFF2-40B4-BE49-F238E27FC236}">
                  <a16:creationId xmlns:a16="http://schemas.microsoft.com/office/drawing/2014/main" id="{C2C5363A-D941-4AA1-8D38-D7E44A1E2E0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ChangeArrowhead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513372" y="804101"/>
              <a:ext cx="3880238" cy="525164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3851" y="885651"/>
            <a:ext cx="2422352" cy="4624603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l" eaLnBrk="1" hangingPunct="1">
              <a:lnSpc>
                <a:spcPct val="90000"/>
              </a:lnSpc>
            </a:pPr>
            <a:r>
              <a:rPr lang="en-US" kern="120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Terms Used in this Class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734031" y="885651"/>
            <a:ext cx="4893915" cy="461684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indent="-228600" eaLnBrk="1" hangingPunct="1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100" u="sng" dirty="0">
                <a:latin typeface="+mn-lt"/>
              </a:rPr>
              <a:t>Instrument synonyms</a:t>
            </a:r>
          </a:p>
          <a:p>
            <a:pPr marL="285750" indent="-228600" eaLnBrk="1" hangingPunct="1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100" dirty="0">
                <a:latin typeface="+mn-lt"/>
              </a:rPr>
              <a:t>DataMaster DMT, DataMaster, Breath Instrument, DMT, Evidentiary Breath Test</a:t>
            </a:r>
          </a:p>
          <a:p>
            <a:pPr indent="-228600" eaLnBrk="1" hangingPunct="1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100" u="sng" dirty="0">
                <a:latin typeface="+mn-lt"/>
              </a:rPr>
              <a:t>Samples</a:t>
            </a:r>
          </a:p>
          <a:p>
            <a:pPr marL="285750" indent="-228600" eaLnBrk="1" hangingPunct="1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100" dirty="0">
                <a:latin typeface="+mn-lt"/>
              </a:rPr>
              <a:t>Breath Sample, Subject Sample</a:t>
            </a:r>
          </a:p>
          <a:p>
            <a:pPr indent="-228600" eaLnBrk="1" hangingPunct="1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100" u="sng" dirty="0">
                <a:latin typeface="+mn-lt"/>
              </a:rPr>
              <a:t>Controls</a:t>
            </a:r>
          </a:p>
          <a:p>
            <a:pPr marL="342900" indent="-228600" eaLnBrk="1" hangingPunct="1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100" dirty="0">
                <a:latin typeface="+mn-lt"/>
              </a:rPr>
              <a:t>Internal Standard, Quartz Plate</a:t>
            </a:r>
          </a:p>
          <a:p>
            <a:pPr marL="342900" indent="-228600" eaLnBrk="1" hangingPunct="1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100" dirty="0">
                <a:latin typeface="+mn-lt"/>
              </a:rPr>
              <a:t>External Standard, Dry Gas Standard</a:t>
            </a:r>
          </a:p>
          <a:p>
            <a:pPr marL="342900" indent="-228600" eaLnBrk="1" hangingPunct="1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100" dirty="0">
                <a:latin typeface="+mn-lt"/>
              </a:rPr>
              <a:t>Blank Test, Negative Control</a:t>
            </a:r>
          </a:p>
          <a:p>
            <a:pPr marL="342900" indent="-228600" eaLnBrk="1" hangingPunct="1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100" dirty="0">
                <a:latin typeface="+mn-lt"/>
              </a:rPr>
              <a:t>Wet Bath Simulators 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91CA0A2-B9DF-85FE-0B30-EFEF8BD90C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Approved and Issued by: 2025.10.01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40658485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6A1473A6-3F22-483E-8A30-80B9D2B1459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1714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AA1375E3-3E53-4D75-BAB7-E5929BFCB25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 flipH="1">
            <a:off x="400762" y="563918"/>
            <a:ext cx="3089954" cy="5978614"/>
            <a:chOff x="7513372" y="803186"/>
            <a:chExt cx="4163968" cy="5978614"/>
          </a:xfrm>
        </p:grpSpPr>
        <p:sp>
          <p:nvSpPr>
            <p:cNvPr id="13" name="Freeform 6">
              <a:extLst>
                <a:ext uri="{FF2B5EF4-FFF2-40B4-BE49-F238E27FC236}">
                  <a16:creationId xmlns:a16="http://schemas.microsoft.com/office/drawing/2014/main" id="{0BBEEF67-3DDF-46CF-8CD5-EA5F0E4FB07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989586" y="1070835"/>
              <a:ext cx="687754" cy="5710965"/>
            </a:xfrm>
            <a:custGeom>
              <a:avLst/>
              <a:gdLst>
                <a:gd name="T0" fmla="*/ 414 w 414"/>
                <a:gd name="T1" fmla="*/ 2447 h 2447"/>
                <a:gd name="T2" fmla="*/ 0 w 414"/>
                <a:gd name="T3" fmla="*/ 2247 h 2447"/>
                <a:gd name="T4" fmla="*/ 0 w 414"/>
                <a:gd name="T5" fmla="*/ 0 h 2447"/>
                <a:gd name="T6" fmla="*/ 414 w 414"/>
                <a:gd name="T7" fmla="*/ 200 h 2447"/>
                <a:gd name="T8" fmla="*/ 414 w 414"/>
                <a:gd name="T9" fmla="*/ 2447 h 2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4" h="2447">
                  <a:moveTo>
                    <a:pt x="414" y="2447"/>
                  </a:moveTo>
                  <a:lnTo>
                    <a:pt x="0" y="2247"/>
                  </a:lnTo>
                  <a:lnTo>
                    <a:pt x="0" y="0"/>
                  </a:lnTo>
                  <a:lnTo>
                    <a:pt x="414" y="200"/>
                  </a:lnTo>
                  <a:lnTo>
                    <a:pt x="414" y="2447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7">
              <a:extLst>
                <a:ext uri="{FF2B5EF4-FFF2-40B4-BE49-F238E27FC236}">
                  <a16:creationId xmlns:a16="http://schemas.microsoft.com/office/drawing/2014/main" id="{8FAC1C95-F817-487C-B8B2-CF141FBB1C2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988949" y="803186"/>
              <a:ext cx="409371" cy="5521414"/>
            </a:xfrm>
            <a:custGeom>
              <a:avLst/>
              <a:gdLst>
                <a:gd name="T0" fmla="*/ 209 w 209"/>
                <a:gd name="T1" fmla="*/ 2246 h 2358"/>
                <a:gd name="T2" fmla="*/ 0 w 209"/>
                <a:gd name="T3" fmla="*/ 2358 h 2358"/>
                <a:gd name="T4" fmla="*/ 0 w 209"/>
                <a:gd name="T5" fmla="*/ 111 h 2358"/>
                <a:gd name="T6" fmla="*/ 209 w 209"/>
                <a:gd name="T7" fmla="*/ 0 h 2358"/>
                <a:gd name="T8" fmla="*/ 209 w 209"/>
                <a:gd name="T9" fmla="*/ 2246 h 23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9" h="2358">
                  <a:moveTo>
                    <a:pt x="209" y="2246"/>
                  </a:moveTo>
                  <a:lnTo>
                    <a:pt x="0" y="2358"/>
                  </a:lnTo>
                  <a:lnTo>
                    <a:pt x="0" y="111"/>
                  </a:lnTo>
                  <a:lnTo>
                    <a:pt x="209" y="0"/>
                  </a:lnTo>
                  <a:lnTo>
                    <a:pt x="209" y="2246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Rectangle 8">
              <a:extLst>
                <a:ext uri="{FF2B5EF4-FFF2-40B4-BE49-F238E27FC236}">
                  <a16:creationId xmlns:a16="http://schemas.microsoft.com/office/drawing/2014/main" id="{C2C5363A-D941-4AA1-8D38-D7E44A1E2E0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ChangeArrowhead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513372" y="804101"/>
              <a:ext cx="3880238" cy="525164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" name="Title 1">
            <a:extLst>
              <a:ext uri="{FF2B5EF4-FFF2-40B4-BE49-F238E27FC236}">
                <a16:creationId xmlns:a16="http://schemas.microsoft.com/office/drawing/2014/main" id="{9258FAD9-154A-432D-887C-082831836E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3851" y="885651"/>
            <a:ext cx="2422352" cy="4624603"/>
          </a:xfrm>
        </p:spPr>
        <p:txBody>
          <a:bodyPr>
            <a:normAutofit/>
          </a:bodyPr>
          <a:lstStyle/>
          <a:p>
            <a:r>
              <a:rPr lang="en-US">
                <a:solidFill>
                  <a:srgbClr val="FFFFFF"/>
                </a:solidFill>
              </a:rPr>
              <a:t>Terms Used in this Class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ED939432-F2BF-485E-A3EA-2B64CB89EACC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3490716" y="885651"/>
            <a:ext cx="5424683" cy="4616849"/>
          </a:xfrm>
          <a:prstGeom prst="rect">
            <a:avLst/>
          </a:prstGeom>
        </p:spPr>
        <p:txBody>
          <a:bodyPr rtlCol="0" anchor="ctr">
            <a:normAutofit/>
          </a:bodyPr>
          <a:lstStyle/>
          <a:p>
            <a:r>
              <a:rPr lang="en-US" sz="2800" u="sng" dirty="0"/>
              <a:t>Quality Assurance (QA)/Quality Control (QC)</a:t>
            </a:r>
          </a:p>
          <a:p>
            <a:pPr marL="685800" lvl="1">
              <a:buFont typeface="Arial" pitchFamily="34" charset="0"/>
              <a:buChar char="•"/>
            </a:pPr>
            <a:r>
              <a:rPr lang="en-US" dirty="0"/>
              <a:t>VOC = Verification of Calibration</a:t>
            </a:r>
          </a:p>
          <a:p>
            <a:pPr marL="685800" lvl="1">
              <a:buFont typeface="Arial" pitchFamily="34" charset="0"/>
              <a:buChar char="•"/>
            </a:pPr>
            <a:r>
              <a:rPr lang="en-US" dirty="0"/>
              <a:t>Instrument Calibration process</a:t>
            </a:r>
          </a:p>
          <a:p>
            <a:pPr marL="1085850" lvl="2">
              <a:buFont typeface="Arial" pitchFamily="34" charset="0"/>
              <a:buChar char="•"/>
            </a:pPr>
            <a:r>
              <a:rPr lang="en-US" sz="2800" dirty="0"/>
              <a:t>Performed by the Crime Lab</a:t>
            </a:r>
          </a:p>
          <a:p>
            <a:endParaRPr lang="en-US" sz="2800" dirty="0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67C850D6-8C1F-F517-1DF1-1AF82DDA50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Approved and Issued by: 2025.10.01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30897751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/>
              <a:t>Analytical Principle of DataMaster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idx="1"/>
          </p:nvPr>
        </p:nvSpPr>
        <p:spPr>
          <a:xfrm>
            <a:off x="685800" y="1524000"/>
            <a:ext cx="8229600" cy="1219199"/>
          </a:xfrm>
        </p:spPr>
        <p:txBody>
          <a:bodyPr/>
          <a:lstStyle/>
          <a:p>
            <a:pPr marL="0" indent="0" eaLnBrk="1" hangingPunct="1">
              <a:buNone/>
            </a:pPr>
            <a:r>
              <a:rPr lang="en-US" sz="2800" dirty="0"/>
              <a:t>What signal does the DataMaster use to determine breath alcohol concentration? </a:t>
            </a:r>
          </a:p>
          <a:p>
            <a:pPr marL="0" indent="0" eaLnBrk="1" hangingPunct="1">
              <a:buNone/>
            </a:pPr>
            <a:endParaRPr lang="en-US" sz="2800" dirty="0"/>
          </a:p>
          <a:p>
            <a:pPr eaLnBrk="1" hangingPunct="1"/>
            <a:endParaRPr lang="en-US" sz="2800" dirty="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B6B19BF3-C63F-491C-81ED-D68CCD477C66}"/>
              </a:ext>
            </a:extLst>
          </p:cNvPr>
          <p:cNvGrpSpPr/>
          <p:nvPr/>
        </p:nvGrpSpPr>
        <p:grpSpPr>
          <a:xfrm>
            <a:off x="1379220" y="4146242"/>
            <a:ext cx="5727700" cy="1765916"/>
            <a:chOff x="1379220" y="4146242"/>
            <a:chExt cx="5727700" cy="1765916"/>
          </a:xfrm>
        </p:grpSpPr>
        <p:pic>
          <p:nvPicPr>
            <p:cNvPr id="4" name="Picture 4" descr="ethylalcohol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99827" y="4146242"/>
              <a:ext cx="1624013" cy="17659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" name="AutoShape 5"/>
            <p:cNvSpPr>
              <a:spLocks noChangeArrowheads="1"/>
            </p:cNvSpPr>
            <p:nvPr/>
          </p:nvSpPr>
          <p:spPr bwMode="auto">
            <a:xfrm>
              <a:off x="1379220" y="4146242"/>
              <a:ext cx="2209800" cy="1685211"/>
            </a:xfrm>
            <a:prstGeom prst="rightArrow">
              <a:avLst>
                <a:gd name="adj1" fmla="val 50000"/>
                <a:gd name="adj2" fmla="val 32500"/>
              </a:avLst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2000"/>
            </a:p>
          </p:txBody>
        </p:sp>
        <p:sp>
          <p:nvSpPr>
            <p:cNvPr id="6" name="AutoShape 6"/>
            <p:cNvSpPr>
              <a:spLocks noChangeArrowheads="1"/>
            </p:cNvSpPr>
            <p:nvPr/>
          </p:nvSpPr>
          <p:spPr bwMode="auto">
            <a:xfrm>
              <a:off x="5700713" y="4408279"/>
              <a:ext cx="1406207" cy="1112808"/>
            </a:xfrm>
            <a:prstGeom prst="rightArrow">
              <a:avLst>
                <a:gd name="adj1" fmla="val 50000"/>
                <a:gd name="adj2" fmla="val 32500"/>
              </a:avLst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" name="Text Box 7"/>
            <p:cNvSpPr txBox="1">
              <a:spLocks noChangeArrowheads="1"/>
            </p:cNvSpPr>
            <p:nvPr/>
          </p:nvSpPr>
          <p:spPr bwMode="auto">
            <a:xfrm>
              <a:off x="1400174" y="4725568"/>
              <a:ext cx="2084387" cy="52322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ahoma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ahoma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ahoma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ahoma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ahom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9pPr>
            </a:lstStyle>
            <a:p>
              <a:r>
                <a:rPr lang="en-US" sz="2800" b="1" dirty="0">
                  <a:solidFill>
                    <a:schemeClr val="bg1"/>
                  </a:solidFill>
                </a:rPr>
                <a:t>IR Energy</a:t>
              </a:r>
            </a:p>
          </p:txBody>
        </p:sp>
        <p:sp>
          <p:nvSpPr>
            <p:cNvPr id="8" name="Text Box 12"/>
            <p:cNvSpPr txBox="1">
              <a:spLocks noChangeArrowheads="1"/>
            </p:cNvSpPr>
            <p:nvPr/>
          </p:nvSpPr>
          <p:spPr bwMode="auto">
            <a:xfrm>
              <a:off x="5700713" y="4803517"/>
              <a:ext cx="1295400" cy="375166"/>
            </a:xfrm>
            <a:prstGeom prst="rect">
              <a:avLst/>
            </a:prstGeom>
            <a:solidFill>
              <a:srgbClr val="FFFF00"/>
            </a:solidFill>
            <a:ln w="952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en-US"/>
              </a:defPPr>
            </a:lstStyle>
            <a:p>
              <a:r>
                <a:rPr lang="en-US" b="1" dirty="0">
                  <a:solidFill>
                    <a:schemeClr val="bg1"/>
                  </a:solidFill>
                </a:rPr>
                <a:t>IR Energy</a:t>
              </a:r>
            </a:p>
          </p:txBody>
        </p:sp>
      </p:grpSp>
      <p:sp>
        <p:nvSpPr>
          <p:cNvPr id="9" name="TextBox 1"/>
          <p:cNvSpPr txBox="1">
            <a:spLocks noChangeArrowheads="1"/>
          </p:cNvSpPr>
          <p:nvPr/>
        </p:nvSpPr>
        <p:spPr bwMode="auto">
          <a:xfrm>
            <a:off x="990600" y="5980093"/>
            <a:ext cx="6858000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/>
            <a:r>
              <a:rPr lang="en-US" dirty="0"/>
              <a:t>Vehicle Window Tint</a:t>
            </a:r>
          </a:p>
          <a:p>
            <a:pPr algn="ctr"/>
            <a:r>
              <a:rPr lang="en-US" dirty="0"/>
              <a:t>Fog decreasing visibility of mountains</a:t>
            </a:r>
          </a:p>
          <a:p>
            <a:pPr algn="ctr"/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701040" y="2905660"/>
            <a:ext cx="76809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 algn="ctr" eaLnBrk="1" hangingPunct="1">
              <a:buNone/>
            </a:pPr>
            <a:r>
              <a:rPr lang="en-US" sz="2400" dirty="0"/>
              <a:t>Absorption of </a:t>
            </a:r>
            <a:r>
              <a:rPr lang="en-US" sz="2400" u="sng" dirty="0"/>
              <a:t>infrared light</a:t>
            </a:r>
            <a:endParaRPr lang="en-US" sz="2400" dirty="0"/>
          </a:p>
          <a:p>
            <a:pPr marL="0" indent="0" algn="ctr" eaLnBrk="1" hangingPunct="1">
              <a:buNone/>
            </a:pPr>
            <a:r>
              <a:rPr lang="en-US" sz="2400" dirty="0">
                <a:solidFill>
                  <a:srgbClr val="FFFF00"/>
                </a:solidFill>
              </a:rPr>
              <a:t>More light absorbed = higher concentration</a:t>
            </a:r>
            <a:r>
              <a:rPr lang="en-US" sz="2400" dirty="0"/>
              <a:t> of ethanol</a:t>
            </a:r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E969F396-B28A-FE87-F670-2DC77571EA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227618" y="6384175"/>
            <a:ext cx="2895600" cy="365125"/>
          </a:xfrm>
        </p:spPr>
        <p:txBody>
          <a:bodyPr/>
          <a:lstStyle/>
          <a:p>
            <a:pPr>
              <a:defRPr/>
            </a:pPr>
            <a:r>
              <a:rPr lang="en-US"/>
              <a:t>Approved and Issued by: 2025.10.01</a:t>
            </a:r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94194223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36525"/>
            <a:ext cx="8229600" cy="1143000"/>
          </a:xfrm>
        </p:spPr>
        <p:txBody>
          <a:bodyPr/>
          <a:lstStyle/>
          <a:p>
            <a:pPr eaLnBrk="1" hangingPunct="1"/>
            <a:r>
              <a:rPr lang="en-US" dirty="0"/>
              <a:t>Infrared Light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F04FBAAC-4404-2E04-CAD7-FBE6FD2E00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Approved and Issued by: 2025.10.01</a:t>
            </a:r>
          </a:p>
        </p:txBody>
      </p:sp>
      <p:pic>
        <p:nvPicPr>
          <p:cNvPr id="1026" name="Picture 2" descr="Electromagnetic spectrum | Definition, Diagram, &amp; Uses | Britannica">
            <a:extLst>
              <a:ext uri="{FF2B5EF4-FFF2-40B4-BE49-F238E27FC236}">
                <a16:creationId xmlns:a16="http://schemas.microsoft.com/office/drawing/2014/main" id="{190C062F-D26F-AFAD-7D26-742C7EED2C1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065213"/>
            <a:ext cx="9144000" cy="47259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custDataLst>
      <p:tags r:id="rId1"/>
    </p:custData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COUNT" val="26"/>
  <p:tag name="ARTICULATE_PROJECT_OPEN" val="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lnDef>
      <a:spPr>
        <a:ln w="15875">
          <a:solidFill>
            <a:srgbClr val="FFFF00"/>
          </a:solidFill>
          <a:tailEnd type="arrow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AB1D26AB0930040A5AA27DF027D5BE6" ma:contentTypeVersion="38" ma:contentTypeDescription="Create a new document." ma:contentTypeScope="" ma:versionID="8dc3facb78d72554e7d42a3be1c49370">
  <xsd:schema xmlns:xsd="http://www.w3.org/2001/XMLSchema" xmlns:xs="http://www.w3.org/2001/XMLSchema" xmlns:p="http://schemas.microsoft.com/office/2006/metadata/properties" xmlns:ns1="http://schemas.microsoft.com/sharepoint/v3" xmlns:ns2="69dada7d-659e-47da-bbde-818d14d6c42b" xmlns:ns3="954e8e33-bd34-4763-86a2-c331674e66e9" xmlns:ns4="9aa04e4a-fc13-43a5-a8b6-8416d11377e7" targetNamespace="http://schemas.microsoft.com/office/2006/metadata/properties" ma:root="true" ma:fieldsID="711209135b1fefbe115892f49b964652" ns1:_="" ns2:_="" ns3:_="" ns4:_="">
    <xsd:import namespace="http://schemas.microsoft.com/sharepoint/v3"/>
    <xsd:import namespace="69dada7d-659e-47da-bbde-818d14d6c42b"/>
    <xsd:import namespace="954e8e33-bd34-4763-86a2-c331674e66e9"/>
    <xsd:import namespace="9aa04e4a-fc13-43a5-a8b6-8416d11377e7"/>
    <xsd:element name="properties">
      <xsd:complexType>
        <xsd:sequence>
          <xsd:element name="documentManagement">
            <xsd:complexType>
              <xsd:all>
                <xsd:element ref="ns3:Training_x0020_Material_x0020_Type" minOccurs="0"/>
                <xsd:element ref="ns3:Training_x0020_Program_x0020_Module" minOccurs="0"/>
                <xsd:element ref="ns3:General_x0020_Sub_x002d_Topic" minOccurs="0"/>
                <xsd:element ref="ns3:Author0" minOccurs="0"/>
                <xsd:element ref="ns3:Publisher" minOccurs="0"/>
                <xsd:element ref="ns3:Publication_x0020_Year" minOccurs="0"/>
                <xsd:element ref="ns3:ReviewYear" minOccurs="0"/>
                <xsd:element ref="ns4:SharedWithUsers" minOccurs="0"/>
                <xsd:element ref="ns4:SharedWithDetails" minOccurs="0"/>
                <xsd:element ref="ns2:bcb0abd1f2e14e1dbf0bebeb2f53ea5f" minOccurs="0"/>
                <xsd:element ref="ns3:MediaServiceMetadata" minOccurs="0"/>
                <xsd:element ref="ns3:MediaServiceFastMetadata" minOccurs="0"/>
                <xsd:element ref="ns4:TaxCatchAll" minOccurs="0"/>
                <xsd:element ref="ns3:MediaServiceDateTaken" minOccurs="0"/>
                <xsd:element ref="ns3:MediaLengthInSeconds" minOccurs="0"/>
                <xsd:element ref="ns1:AverageRating" minOccurs="0"/>
                <xsd:element ref="ns1:RatingCount" minOccurs="0"/>
                <xsd:element ref="ns1:RatedBy" minOccurs="0"/>
                <xsd:element ref="ns1:Ratings" minOccurs="0"/>
                <xsd:element ref="ns1:LikesCount" minOccurs="0"/>
                <xsd:element ref="ns1:LikedBy" minOccurs="0"/>
                <xsd:element ref="ns3:MediaServiceAutoTags" minOccurs="0"/>
                <xsd:element ref="ns3:Comments" minOccurs="0"/>
                <xsd:element ref="ns3:MediaServiceObjectDetectorVersions" minOccurs="0"/>
                <xsd:element ref="ns3:MediaServiceGenerationTime" minOccurs="0"/>
                <xsd:element ref="ns3:MediaServiceEventHashCode" minOccurs="0"/>
                <xsd:element ref="ns3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AverageRating" ma:index="22" nillable="true" ma:displayName="Rating (0-5)" ma:decimals="2" ma:description="Average value of all the ratings that have been submitted" ma:hidden="true" ma:internalName="AverageRating" ma:readOnly="false">
      <xsd:simpleType>
        <xsd:restriction base="dms:Number"/>
      </xsd:simpleType>
    </xsd:element>
    <xsd:element name="RatingCount" ma:index="23" nillable="true" ma:displayName="Number of Ratings" ma:decimals="0" ma:description="Number of ratings submitted" ma:hidden="true" ma:internalName="RatingCount" ma:readOnly="false">
      <xsd:simpleType>
        <xsd:restriction base="dms:Number"/>
      </xsd:simpleType>
    </xsd:element>
    <xsd:element name="RatedBy" ma:index="24" nillable="true" ma:displayName="Rated By" ma:description="Users rated the item." ma:hidden="true" ma:list="UserInfo" ma:internalName="RatedBy" ma:readOnly="fals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Ratings" ma:index="25" nillable="true" ma:displayName="User ratings" ma:description="User ratings for the item" ma:hidden="true" ma:internalName="Ratings" ma:readOnly="false">
      <xsd:simpleType>
        <xsd:restriction base="dms:Note"/>
      </xsd:simpleType>
    </xsd:element>
    <xsd:element name="LikesCount" ma:index="26" nillable="true" ma:displayName="Number of Likes" ma:hidden="true" ma:internalName="LikesCount" ma:readOnly="false">
      <xsd:simpleType>
        <xsd:restriction base="dms:Unknown"/>
      </xsd:simpleType>
    </xsd:element>
    <xsd:element name="LikedBy" ma:index="27" nillable="true" ma:displayName="Liked By" ma:hidden="true" ma:list="UserInfo" ma:internalName="LikedBy" ma:readOnly="fals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9dada7d-659e-47da-bbde-818d14d6c42b" elementFormDefault="qualified">
    <xsd:import namespace="http://schemas.microsoft.com/office/2006/documentManagement/types"/>
    <xsd:import namespace="http://schemas.microsoft.com/office/infopath/2007/PartnerControls"/>
    <xsd:element name="bcb0abd1f2e14e1dbf0bebeb2f53ea5f" ma:index="12" ma:taxonomy="true" ma:internalName="bcb0abd1f2e14e1dbf0bebeb2f53ea5f" ma:taxonomyFieldName="Related_x0020_Service" ma:displayName="Related Service" ma:readOnly="false" ma:default="" ma:fieldId="{bcb0abd1-f2e1-4e1d-bf0b-ebeb2f53ea5f}" ma:sspId="81fff9b3-6ef6-4aa5-8852-6b1354b1eeb7" ma:termSetId="84157ea3-196f-4e8c-951a-e4f5f4131290" ma:anchorId="00000000-0000-0000-0000-000000000000" ma:open="fals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54e8e33-bd34-4763-86a2-c331674e66e9" elementFormDefault="qualified">
    <xsd:import namespace="http://schemas.microsoft.com/office/2006/documentManagement/types"/>
    <xsd:import namespace="http://schemas.microsoft.com/office/infopath/2007/PartnerControls"/>
    <xsd:element name="Training_x0020_Material_x0020_Type" ma:index="2" nillable="true" ma:displayName="Training Material Type" ma:format="Dropdown" ma:internalName="Training_x0020_Material_x0020_Type">
      <xsd:simpleType>
        <xsd:restriction base="dms:Choice">
          <xsd:enumeration value="External - Community Outreach"/>
          <xsd:enumeration value="External - Criminal Justice System Training"/>
          <xsd:enumeration value="External - Law Enforcement Training"/>
          <xsd:enumeration value="Internal - Lab Training Program"/>
          <xsd:enumeration value="Internal - Literature"/>
        </xsd:restriction>
      </xsd:simpleType>
    </xsd:element>
    <xsd:element name="Training_x0020_Program_x0020_Module" ma:index="3" nillable="true" ma:displayName="Training Program Module" ma:internalName="Training_x0020_Program_x0020_Module" ma:readOnly="false">
      <xsd:simpleType>
        <xsd:restriction base="dms:Text">
          <xsd:maxLength value="255"/>
        </xsd:restriction>
      </xsd:simpleType>
    </xsd:element>
    <xsd:element name="General_x0020_Sub_x002d_Topic" ma:index="4" nillable="true" ma:displayName="Topic" ma:format="Dropdown" ma:internalName="General_x0020_Sub_x002d_Topic">
      <xsd:simpleType>
        <xsd:restriction base="dms:Choice">
          <xsd:enumeration value="Alcohol - Collection and Storage"/>
          <xsd:enumeration value="Alcohol - General"/>
          <xsd:enumeration value="Alcohol - Instrumentation"/>
          <xsd:enumeration value="Alcohol - Pharmacology"/>
          <xsd:enumeration value="Alcohol - Quality Assurance"/>
          <xsd:enumeration value="Alcohol - Sample Types"/>
          <xsd:enumeration value="Alcohol - Testimony"/>
          <xsd:enumeration value="DNA - Amplification"/>
          <xsd:enumeration value="DNA - Audits"/>
          <xsd:enumeration value="DNA - Capillary Electrophoresis"/>
          <xsd:enumeration value="DNA - Challenging Samples"/>
          <xsd:enumeration value="DNA - Court"/>
          <xsd:enumeration value="DNA - Data Interpre (mix)"/>
          <xsd:enumeration value="DNA - Data Interpretation"/>
          <xsd:enumeration value="DNA - Database"/>
          <xsd:enumeration value="DNA - Extraction"/>
          <xsd:enumeration value="DNA - Resource Report"/>
          <xsd:enumeration value="DNA - Transfer"/>
          <xsd:enumeration value="DNA - Expert Systems"/>
          <xsd:enumeration value="DNA - Forensic Scientists"/>
          <xsd:enumeration value="DNA - LMD Microscopy"/>
          <xsd:enumeration value="DNA - Micro-technologies"/>
          <xsd:enumeration value="DNA - Mini-Filer"/>
          <xsd:enumeration value="DNA - mtDNA"/>
          <xsd:enumeration value="DNA - Other"/>
          <xsd:enumeration value="DNA - Paternity &amp; Inheritance"/>
          <xsd:enumeration value="DNA - Q-PCR"/>
          <xsd:enumeration value="DNA - Rapid DNA"/>
          <xsd:enumeration value="DNA - Screening"/>
          <xsd:enumeration value="DNA - Statistics"/>
          <xsd:enumeration value="DNA - The DNA Informant"/>
          <xsd:enumeration value="DNA - Unusual Cases"/>
          <xsd:enumeration value="DNA - Validation"/>
          <xsd:enumeration value="DNA - vWA Artifact"/>
          <xsd:enumeration value="DNA - Y-STRs"/>
          <xsd:enumeration value="Impressions - Casting"/>
          <xsd:enumeration value="Impressions - Chemical Enhancement"/>
          <xsd:enumeration value="Impressions - Error Rates/Reliability"/>
          <xsd:enumeration value="Impressions - Individuality"/>
          <xsd:enumeration value="Impressions - Intelligence"/>
          <xsd:enumeration value="Impressions - Lifting"/>
          <xsd:enumeration value="Impressions - Manufacturing"/>
          <xsd:enumeration value="Impressions - Photography/Digital Enhancement"/>
          <xsd:enumeration value="Impressions - Quality"/>
          <xsd:enumeration value="Impressions - Wear"/>
          <xsd:enumeration value="Labwide - Bias"/>
          <xsd:enumeration value="Labwide - Court"/>
          <xsd:enumeration value="Labwide - Data Management"/>
          <xsd:enumeration value="Labwide - General"/>
          <xsd:enumeration value="Labwide - Quality Assurance"/>
          <xsd:enumeration value="Management - Change Management"/>
          <xsd:enumeration value="Management - Communication"/>
          <xsd:enumeration value="Management - Ethics"/>
          <xsd:enumeration value="Management - Leadership"/>
          <xsd:enumeration value="Management - Organizational Health"/>
          <xsd:enumeration value="Management - Personality"/>
          <xsd:enumeration value="Management - Performance"/>
          <xsd:enumeration value="Management - Recruitment"/>
          <xsd:enumeration value="Management - Strategic Planning"/>
          <xsd:enumeration value="Management - Time Management"/>
          <xsd:enumeration value="Scene Investigation - Biological &amp; Trace"/>
          <xsd:enumeration value="Scene Investigation - Body Recovery"/>
          <xsd:enumeration value="Scene Investigation - Fire Scene"/>
          <xsd:enumeration value="Scene Investigation - Firearm &amp; Toolmark"/>
          <xsd:enumeration value="Scene Investigation - Footwear"/>
          <xsd:enumeration value="Scene Investigation - Latent Print"/>
          <xsd:enumeration value="Scene Investigation - Photography"/>
          <xsd:enumeration value="Scene Investigation - Sketching &amp; Searching"/>
          <xsd:enumeration value="Seized Drugs - Anesthetics"/>
          <xsd:enumeration value="Seized Drugs - Confirmatory Tests"/>
          <xsd:enumeration value="Seized Drugs - Court Testimony"/>
          <xsd:enumeration value="Seized Drugs - Depressants"/>
          <xsd:enumeration value="Seized Drugs - Marijuana"/>
          <xsd:enumeration value="Seized Drugs - Mass Spectrometry"/>
          <xsd:enumeration value="Seized Drugs - Opiates"/>
          <xsd:enumeration value="Seized Drugs - Preliminary Tests"/>
          <xsd:enumeration value="Seized Drugs - Steroids and New Psychoactive Substances (NPS)"/>
          <xsd:enumeration value="Seized Drugs - Stimulants and Hallucinogens"/>
          <xsd:enumeration value="Seized Drugs - Training Basics"/>
          <xsd:enumeration value="Seized Drugs - Uncertainty of Measurement"/>
        </xsd:restriction>
      </xsd:simpleType>
    </xsd:element>
    <xsd:element name="Author0" ma:index="5" nillable="true" ma:displayName="Author" ma:internalName="Author0" ma:readOnly="false">
      <xsd:simpleType>
        <xsd:restriction base="dms:Text">
          <xsd:maxLength value="255"/>
        </xsd:restriction>
      </xsd:simpleType>
    </xsd:element>
    <xsd:element name="Publisher" ma:index="6" nillable="true" ma:displayName="Publisher" ma:format="Dropdown" ma:internalName="Publisher">
      <xsd:simpleType>
        <xsd:restriction base="dms:Choice">
          <xsd:enumeration value="American Society of Crime Lab Directors (ASCLD)"/>
          <xsd:enumeration value="ANAB"/>
          <xsd:enumeration value="Analytical Chemistry"/>
          <xsd:enumeration value="Forensic Science International"/>
          <xsd:enumeration value="Forensic Science International: Genetics Supplement Series"/>
          <xsd:enumeration value="Forensic Science International: Synergy"/>
          <xsd:enumeration value="Genes"/>
          <xsd:enumeration value="Journal of Analytical Toxicology"/>
          <xsd:enumeration value="Journal of Forensic Identification"/>
          <xsd:enumeration value="Journal of Forensic Sciences"/>
          <xsd:enumeration value="JusticeTrax"/>
          <xsd:enumeration value="Manager Tools"/>
          <xsd:enumeration value="Michael Hyatt &amp; Company"/>
          <xsd:enumeration value="Molecular Genetics and Genomics"/>
          <xsd:enumeration value="NIST"/>
          <xsd:enumeration value="Science and Justice"/>
        </xsd:restriction>
      </xsd:simpleType>
    </xsd:element>
    <xsd:element name="Publication_x0020_Year" ma:index="7" nillable="true" ma:displayName="Publication Year" ma:internalName="Publication_x0020_Year" ma:readOnly="false">
      <xsd:simpleType>
        <xsd:restriction base="dms:Text">
          <xsd:maxLength value="255"/>
        </xsd:restriction>
      </xsd:simpleType>
    </xsd:element>
    <xsd:element name="ReviewYear" ma:index="8" nillable="true" ma:displayName="Review Year" ma:format="Dropdown" ma:internalName="ReviewYear" ma:readOnly="false">
      <xsd:simpleType>
        <xsd:restriction base="dms:Text">
          <xsd:maxLength value="255"/>
        </xsd:restriction>
      </xsd:simpleType>
    </xsd:element>
    <xsd:element name="MediaServiceMetadata" ma:index="14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5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20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21" nillable="true" ma:displayName="Length (seconds)" ma:hidden="true" ma:internalName="MediaLengthInSeconds" ma:readOnly="true">
      <xsd:simpleType>
        <xsd:restriction base="dms:Unknown"/>
      </xsd:simpleType>
    </xsd:element>
    <xsd:element name="MediaServiceAutoTags" ma:index="28" nillable="true" ma:displayName="Tags" ma:hidden="true" ma:internalName="MediaServiceAutoTags" ma:readOnly="true">
      <xsd:simpleType>
        <xsd:restriction base="dms:Text"/>
      </xsd:simpleType>
    </xsd:element>
    <xsd:element name="Comments" ma:index="31" nillable="true" ma:displayName="Comments" ma:format="Dropdown" ma:internalName="Comments">
      <xsd:simpleType>
        <xsd:restriction base="dms:Text">
          <xsd:maxLength value="255"/>
        </xsd:restriction>
      </xsd:simpleType>
    </xsd:element>
    <xsd:element name="MediaServiceObjectDetectorVersions" ma:index="3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GenerationTime" ma:index="3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3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SearchProperties" ma:index="3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aa04e4a-fc13-43a5-a8b6-8416d11377e7" elementFormDefault="qualified">
    <xsd:import namespace="http://schemas.microsoft.com/office/2006/documentManagement/types"/>
    <xsd:import namespace="http://schemas.microsoft.com/office/infopath/2007/PartnerControls"/>
    <xsd:element name="SharedWithUsers" ma:index="9" nillable="true" ma:displayName="Shared With" ma:hidden="true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0" nillable="true" ma:displayName="Shared With Details" ma:hidden="true" ma:internalName="SharedWithDetails" ma:readOnly="true">
      <xsd:simpleType>
        <xsd:restriction base="dms:Note"/>
      </xsd:simpleType>
    </xsd:element>
    <xsd:element name="TaxCatchAll" ma:index="19" nillable="true" ma:displayName="Taxonomy Catch All Column" ma:hidden="true" ma:list="{9b9b03e8-4f66-455b-a722-60f3f11120a4}" ma:internalName="TaxCatchAll" ma:readOnly="false" ma:showField="CatchAllData" ma:web="9aa04e4a-fc13-43a5-a8b6-8416d11377e7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displayName="Content Type"/>
        <xsd:element ref="dc:title" minOccurs="0" maxOccurs="1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General_x0020_Sub_x002d_Topic xmlns="954e8e33-bd34-4763-86a2-c331674e66e9" xsi:nil="true"/>
    <Publisher xmlns="954e8e33-bd34-4763-86a2-c331674e66e9" xsi:nil="true"/>
    <LikesCount xmlns="http://schemas.microsoft.com/sharepoint/v3" xsi:nil="true"/>
    <Comments xmlns="954e8e33-bd34-4763-86a2-c331674e66e9" xsi:nil="true"/>
    <Training_x0020_Material_x0020_Type xmlns="954e8e33-bd34-4763-86a2-c331674e66e9">External - Law Enforcement Training</Training_x0020_Material_x0020_Type>
    <Author0 xmlns="954e8e33-bd34-4763-86a2-c331674e66e9" xsi:nil="true"/>
    <Ratings xmlns="http://schemas.microsoft.com/sharepoint/v3" xsi:nil="true"/>
    <RatingCount xmlns="http://schemas.microsoft.com/sharepoint/v3" xsi:nil="true"/>
    <LikedBy xmlns="http://schemas.microsoft.com/sharepoint/v3">
      <UserInfo>
        <DisplayName/>
        <AccountId xsi:nil="true"/>
        <AccountType/>
      </UserInfo>
    </LikedBy>
    <TaxCatchAll xmlns="9aa04e4a-fc13-43a5-a8b6-8416d11377e7">
      <Value>24</Value>
    </TaxCatchAll>
    <bcb0abd1f2e14e1dbf0bebeb2f53ea5f xmlns="69dada7d-659e-47da-bbde-818d14d6c42b">
      <Terms xmlns="http://schemas.microsoft.com/office/infopath/2007/PartnerControls">
        <TermInfo xmlns="http://schemas.microsoft.com/office/infopath/2007/PartnerControls">
          <TermName xmlns="http://schemas.microsoft.com/office/infopath/2007/PartnerControls">Breath Alcohol</TermName>
          <TermId xmlns="http://schemas.microsoft.com/office/infopath/2007/PartnerControls">ef3390bc-843a-40ba-b736-7c26d1793ebd</TermId>
        </TermInfo>
      </Terms>
    </bcb0abd1f2e14e1dbf0bebeb2f53ea5f>
    <AverageRating xmlns="http://schemas.microsoft.com/sharepoint/v3" xsi:nil="true"/>
    <Publication_x0020_Year xmlns="954e8e33-bd34-4763-86a2-c331674e66e9" xsi:nil="true"/>
    <ReviewYear xmlns="954e8e33-bd34-4763-86a2-c331674e66e9" xsi:nil="true"/>
    <Training_x0020_Program_x0020_Module xmlns="954e8e33-bd34-4763-86a2-c331674e66e9" xsi:nil="true"/>
    <RatedBy xmlns="http://schemas.microsoft.com/sharepoint/v3">
      <UserInfo>
        <DisplayName/>
        <AccountId xsi:nil="true"/>
        <AccountType/>
      </UserInfo>
    </RatedBy>
  </documentManagement>
</p:properties>
</file>

<file path=customXml/itemProps1.xml><?xml version="1.0" encoding="utf-8"?>
<ds:datastoreItem xmlns:ds="http://schemas.openxmlformats.org/officeDocument/2006/customXml" ds:itemID="{E4F4B312-756E-4DC5-BD26-B6EE75E1052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69dada7d-659e-47da-bbde-818d14d6c42b"/>
    <ds:schemaRef ds:uri="954e8e33-bd34-4763-86a2-c331674e66e9"/>
    <ds:schemaRef ds:uri="9aa04e4a-fc13-43a5-a8b6-8416d11377e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0B7E292D-A337-4E0B-BE0C-538546B21EB5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DCF264A9-19C2-4AB5-B70B-F126A494A549}">
  <ds:schemaRefs>
    <ds:schemaRef ds:uri="http://purl.org/dc/terms/"/>
    <ds:schemaRef ds:uri="http://purl.org/dc/elements/1.1/"/>
    <ds:schemaRef ds:uri="http://schemas.microsoft.com/office/2006/documentManagement/types"/>
    <ds:schemaRef ds:uri="http://www.w3.org/XML/1998/namespace"/>
    <ds:schemaRef ds:uri="954e8e33-bd34-4763-86a2-c331674e66e9"/>
    <ds:schemaRef ds:uri="9aa04e4a-fc13-43a5-a8b6-8416d11377e7"/>
    <ds:schemaRef ds:uri="http://purl.org/dc/dcmitype/"/>
    <ds:schemaRef ds:uri="http://schemas.microsoft.com/office/infopath/2007/PartnerControls"/>
    <ds:schemaRef ds:uri="http://schemas.microsoft.com/office/2006/metadata/properties"/>
    <ds:schemaRef ds:uri="http://schemas.openxmlformats.org/package/2006/metadata/core-properties"/>
    <ds:schemaRef ds:uri="69dada7d-659e-47da-bbde-818d14d6c42b"/>
    <ds:schemaRef ds:uri="http://schemas.microsoft.com/sharepoint/v3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2890</TotalTime>
  <Words>1110</Words>
  <Application>Microsoft Office PowerPoint</Application>
  <PresentationFormat>On-screen Show (4:3)</PresentationFormat>
  <Paragraphs>169</Paragraphs>
  <Slides>28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6" baseType="lpstr">
      <vt:lpstr>Arial</vt:lpstr>
      <vt:lpstr>Calibri</vt:lpstr>
      <vt:lpstr>Lucida Sans Unicode</vt:lpstr>
      <vt:lpstr>Symbol</vt:lpstr>
      <vt:lpstr>Tahoma</vt:lpstr>
      <vt:lpstr>Times New Roman</vt:lpstr>
      <vt:lpstr>Wingdings</vt:lpstr>
      <vt:lpstr>Office Theme</vt:lpstr>
      <vt:lpstr>IR Theory (How the DataMaster Works)</vt:lpstr>
      <vt:lpstr>Terminology of Instrumental Analysis</vt:lpstr>
      <vt:lpstr>Terminology of Instrumental Analysis</vt:lpstr>
      <vt:lpstr>Terminology of Instrumental Analysis</vt:lpstr>
      <vt:lpstr>Terminology of Instrumental Analysis</vt:lpstr>
      <vt:lpstr>Terms Used in this Class</vt:lpstr>
      <vt:lpstr>Terms Used in this Class</vt:lpstr>
      <vt:lpstr>Analytical Principle of DataMaster</vt:lpstr>
      <vt:lpstr>Infrared Light</vt:lpstr>
      <vt:lpstr>Infrared Light</vt:lpstr>
      <vt:lpstr>Concept Drawing of DataMaster</vt:lpstr>
      <vt:lpstr>Infrared Spectroscopy</vt:lpstr>
      <vt:lpstr>Infrared Spectroscopy</vt:lpstr>
      <vt:lpstr>Structure of Ethyl Alcohol (Ethanol)</vt:lpstr>
      <vt:lpstr>Infrared Spectroscopy</vt:lpstr>
      <vt:lpstr>The Colors We See are NOT Absorbed</vt:lpstr>
      <vt:lpstr>Infrared Spectroscopy</vt:lpstr>
      <vt:lpstr>The Optical System</vt:lpstr>
      <vt:lpstr> IR Source – Where the light comes from</vt:lpstr>
      <vt:lpstr>Sample Chamber</vt:lpstr>
      <vt:lpstr>Mirrors</vt:lpstr>
      <vt:lpstr>Quartz Windows</vt:lpstr>
      <vt:lpstr>Focusing Lens</vt:lpstr>
      <vt:lpstr> Three Filter System</vt:lpstr>
      <vt:lpstr>Internal Standard</vt:lpstr>
      <vt:lpstr>Filter and Internal Standard Wheels</vt:lpstr>
      <vt:lpstr>Detector</vt:lpstr>
      <vt:lpstr>Summary</vt:lpstr>
    </vt:vector>
  </TitlesOfParts>
  <Company>State of Alaska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How the DataMaster Works</dc:title>
  <dc:creator>Department of Public Safety</dc:creator>
  <cp:lastModifiedBy>Barnett, Brandi M (DPS)</cp:lastModifiedBy>
  <cp:revision>139</cp:revision>
  <cp:lastPrinted>2018-01-16T23:20:58Z</cp:lastPrinted>
  <dcterms:created xsi:type="dcterms:W3CDTF">2009-03-04T20:10:35Z</dcterms:created>
  <dcterms:modified xsi:type="dcterms:W3CDTF">2025-10-03T20:17:31Z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rticulateGUID">
    <vt:lpwstr>E0C66E24-880C-41DD-B8F8-4C351B13F4BC</vt:lpwstr>
  </property>
  <property fmtid="{D5CDD505-2E9C-101B-9397-08002B2CF9AE}" pid="3" name="ArticulatePath">
    <vt:lpwstr>03 IR Theory 2020</vt:lpwstr>
  </property>
  <property fmtid="{D5CDD505-2E9C-101B-9397-08002B2CF9AE}" pid="4" name="ContentTypeId">
    <vt:lpwstr>0x0101002AB1D26AB0930040A5AA27DF027D5BE6</vt:lpwstr>
  </property>
  <property fmtid="{D5CDD505-2E9C-101B-9397-08002B2CF9AE}" pid="5" name="Related Service">
    <vt:lpwstr>24;#Breath Alcohol|ef3390bc-843a-40ba-b736-7c26d1793ebd</vt:lpwstr>
  </property>
  <property fmtid="{D5CDD505-2E9C-101B-9397-08002B2CF9AE}" pid="6" name="Related_x0020_Service">
    <vt:lpwstr>24;#Breath Alcohol|ef3390bc-843a-40ba-b736-7c26d1793ebd</vt:lpwstr>
  </property>
</Properties>
</file>